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96" r:id="rId2"/>
    <p:sldId id="262" r:id="rId3"/>
    <p:sldId id="281" r:id="rId4"/>
    <p:sldId id="261" r:id="rId5"/>
    <p:sldId id="327" r:id="rId6"/>
    <p:sldId id="329" r:id="rId7"/>
    <p:sldId id="343" r:id="rId8"/>
    <p:sldId id="313" r:id="rId9"/>
    <p:sldId id="314" r:id="rId10"/>
    <p:sldId id="315" r:id="rId11"/>
    <p:sldId id="265" r:id="rId12"/>
    <p:sldId id="319" r:id="rId13"/>
    <p:sldId id="302" r:id="rId14"/>
    <p:sldId id="323" r:id="rId15"/>
    <p:sldId id="335" r:id="rId16"/>
    <p:sldId id="320" r:id="rId17"/>
    <p:sldId id="322" r:id="rId18"/>
    <p:sldId id="276" r:id="rId19"/>
    <p:sldId id="277" r:id="rId20"/>
    <p:sldId id="282" r:id="rId21"/>
    <p:sldId id="283" r:id="rId22"/>
    <p:sldId id="284" r:id="rId23"/>
    <p:sldId id="285" r:id="rId24"/>
    <p:sldId id="344" r:id="rId25"/>
    <p:sldId id="345" r:id="rId26"/>
    <p:sldId id="346" r:id="rId27"/>
    <p:sldId id="330" r:id="rId28"/>
    <p:sldId id="331" r:id="rId29"/>
    <p:sldId id="321" r:id="rId30"/>
    <p:sldId id="342" r:id="rId31"/>
    <p:sldId id="325" r:id="rId32"/>
    <p:sldId id="317" r:id="rId33"/>
    <p:sldId id="318" r:id="rId34"/>
    <p:sldId id="336" r:id="rId35"/>
    <p:sldId id="337" r:id="rId36"/>
    <p:sldId id="305" r:id="rId37"/>
    <p:sldId id="338" r:id="rId38"/>
    <p:sldId id="308" r:id="rId39"/>
    <p:sldId id="339" r:id="rId40"/>
  </p:sldIdLst>
  <p:sldSz cx="9144000" cy="5143500" type="screen16x9"/>
  <p:notesSz cx="6858000" cy="91440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144">
          <p15:clr>
            <a:srgbClr val="A4A3A4"/>
          </p15:clr>
        </p15:guide>
        <p15:guide id="3" orient="horz" pos="4176">
          <p15:clr>
            <a:srgbClr val="A4A3A4"/>
          </p15:clr>
        </p15:guide>
        <p15:guide id="4" orient="horz" pos="624">
          <p15:clr>
            <a:srgbClr val="A4A3A4"/>
          </p15:clr>
        </p15:guide>
        <p15:guide id="5" orient="horz" pos="1488">
          <p15:clr>
            <a:srgbClr val="A4A3A4"/>
          </p15:clr>
        </p15:guide>
        <p15:guide id="6" orient="horz" pos="3648">
          <p15:clr>
            <a:srgbClr val="A4A3A4"/>
          </p15:clr>
        </p15:guide>
        <p15:guide id="7" pos="2880">
          <p15:clr>
            <a:srgbClr val="A4A3A4"/>
          </p15:clr>
        </p15:guide>
        <p15:guide id="8" pos="144">
          <p15:clr>
            <a:srgbClr val="A4A3A4"/>
          </p15:clr>
        </p15:guide>
        <p15:guide id="9" pos="5616">
          <p15:clr>
            <a:srgbClr val="A4A3A4"/>
          </p15:clr>
        </p15:guide>
        <p15:guide id="10" pos="336">
          <p15:clr>
            <a:srgbClr val="A4A3A4"/>
          </p15:clr>
        </p15:guide>
        <p15:guide id="11" pos="5424">
          <p15:clr>
            <a:srgbClr val="A4A3A4"/>
          </p15:clr>
        </p15:guide>
        <p15:guide id="12" pos="3264">
          <p15:clr>
            <a:srgbClr val="A4A3A4"/>
          </p15:clr>
        </p15:guide>
        <p15:guide id="13" pos="3072">
          <p15:clr>
            <a:srgbClr val="A4A3A4"/>
          </p15:clr>
        </p15:guide>
        <p15:guide id="14" orient="horz" pos="756">
          <p15:clr>
            <a:srgbClr val="A4A3A4"/>
          </p15:clr>
        </p15:guide>
        <p15:guide id="15" orient="horz" pos="108">
          <p15:clr>
            <a:srgbClr val="A4A3A4"/>
          </p15:clr>
        </p15:guide>
        <p15:guide id="16" orient="horz" pos="3132">
          <p15:clr>
            <a:srgbClr val="A4A3A4"/>
          </p15:clr>
        </p15:guide>
        <p15:guide id="17" orient="horz" pos="468">
          <p15:clr>
            <a:srgbClr val="A4A3A4"/>
          </p15:clr>
        </p15:guide>
        <p15:guide id="18" orient="horz" pos="1116">
          <p15:clr>
            <a:srgbClr val="A4A3A4"/>
          </p15:clr>
        </p15:guide>
        <p15:guide id="19" orient="horz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EE"/>
    <a:srgbClr val="7F7F7F"/>
    <a:srgbClr val="FF2F2F"/>
    <a:srgbClr val="000000"/>
    <a:srgbClr val="0080D1"/>
    <a:srgbClr val="11B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9855" autoAdjust="0"/>
  </p:normalViewPr>
  <p:slideViewPr>
    <p:cSldViewPr>
      <p:cViewPr varScale="1">
        <p:scale>
          <a:sx n="107" d="100"/>
          <a:sy n="107" d="100"/>
        </p:scale>
        <p:origin x="78" y="468"/>
      </p:cViewPr>
      <p:guideLst>
        <p:guide orient="horz" pos="1008"/>
        <p:guide orient="horz" pos="144"/>
        <p:guide orient="horz" pos="4176"/>
        <p:guide orient="horz" pos="624"/>
        <p:guide orient="horz" pos="1488"/>
        <p:guide orient="horz" pos="3648"/>
        <p:guide pos="2880"/>
        <p:guide pos="144"/>
        <p:guide pos="5616"/>
        <p:guide pos="336"/>
        <p:guide pos="5424"/>
        <p:guide pos="3264"/>
        <p:guide pos="3072"/>
        <p:guide orient="horz" pos="756"/>
        <p:guide orient="horz" pos="108"/>
        <p:guide orient="horz" pos="3132"/>
        <p:guide orient="horz" pos="468"/>
        <p:guide orient="horz" pos="1116"/>
        <p:guide orient="horz" pos="273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36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54046-F664-4684-B45E-89D15121AA41}" type="datetimeFigureOut">
              <a:rPr lang="fr-FR" smtClean="0"/>
              <a:pPr/>
              <a:t>28/03/2016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1AC5A-E670-48DC-94AF-2CB028E148D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159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DC19E-F4F5-4CED-8F65-D524CD0070AC}" type="datetimeFigureOut">
              <a:rPr lang="fr-FR" smtClean="0"/>
              <a:pPr/>
              <a:t>28/03/2016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FF58B-A911-4B3E-9FE2-4F87E0C6118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14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Calibri"/>
              </a:rPr>
              <a:t>Bastien : Editeur + Sauvegarde + Gestion</a:t>
            </a:r>
          </a:p>
          <a:p>
            <a:r>
              <a:rPr lang="fr-FR" dirty="0">
                <a:latin typeface="Calibri"/>
              </a:rPr>
              <a:t>Max :  Logiciels+ </a:t>
            </a:r>
            <a:r>
              <a:rPr lang="fr-FR" dirty="0" err="1">
                <a:latin typeface="Calibri"/>
              </a:rPr>
              <a:t>Elements</a:t>
            </a:r>
            <a:endParaRPr lang="fr-FR">
              <a:latin typeface="Calibri"/>
            </a:endParaRPr>
          </a:p>
          <a:p>
            <a:r>
              <a:rPr lang="fr-FR">
                <a:latin typeface="Calibri"/>
              </a:rPr>
              <a:t>Laurent : Intro + Son + Internationalisation</a:t>
            </a:r>
          </a:p>
          <a:p>
            <a:r>
              <a:rPr lang="fr-FR">
                <a:latin typeface="Calibri"/>
              </a:rPr>
              <a:t>Naloo : Menu de Jeu + Menu Principal (Sauvegarde) + Problemes rencontres + Conclusion</a:t>
            </a:r>
          </a:p>
          <a:p>
            <a:r>
              <a:rPr lang="fr-FR">
                <a:latin typeface="Calibri"/>
              </a:rPr>
              <a:t>Cedric : Generateur de Map + Mode Arcade + Conception+ Joueur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FF58B-A911-4B3E-9FE2-4F87E0C6118D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45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FF58B-A911-4B3E-9FE2-4F87E0C6118D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9476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FF58B-A911-4B3E-9FE2-4F87E0C6118D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781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FF58B-A911-4B3E-9FE2-4F87E0C6118D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8850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FF58B-A911-4B3E-9FE2-4F87E0C6118D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7172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FF58B-A911-4B3E-9FE2-4F87E0C6118D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946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FF58B-A911-4B3E-9FE2-4F87E0C6118D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441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FF58B-A911-4B3E-9FE2-4F87E0C6118D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5098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FF58B-A911-4B3E-9FE2-4F87E0C6118D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4244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FF58B-A911-4B3E-9FE2-4F87E0C6118D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8353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FF58B-A911-4B3E-9FE2-4F87E0C6118D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3507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FF58B-A911-4B3E-9FE2-4F87E0C6118D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1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FF58B-A911-4B3E-9FE2-4F87E0C6118D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061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FF58B-A911-4B3E-9FE2-4F87E0C6118D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4169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FF58B-A911-4B3E-9FE2-4F87E0C6118D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368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FF58B-A911-4B3E-9FE2-4F87E0C6118D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140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FF58B-A911-4B3E-9FE2-4F87E0C6118D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438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910817"/>
          </a:xfrm>
          <a:prstGeom prst="rect">
            <a:avLst/>
          </a:prstGeom>
          <a:solidFill>
            <a:srgbClr val="009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14282" y="4714890"/>
            <a:ext cx="8572560" cy="1191"/>
          </a:xfrm>
          <a:prstGeom prst="line">
            <a:avLst/>
          </a:prstGeom>
          <a:ln w="3175">
            <a:solidFill>
              <a:srgbClr val="0080D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evron 4"/>
          <p:cNvSpPr/>
          <p:nvPr userDrawn="1"/>
        </p:nvSpPr>
        <p:spPr>
          <a:xfrm>
            <a:off x="-142908" y="0"/>
            <a:ext cx="2071702" cy="214296"/>
          </a:xfrm>
          <a:prstGeom prst="chevron">
            <a:avLst/>
          </a:prstGeom>
          <a:solidFill>
            <a:srgbClr val="0093E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Objectifs à atteindre</a:t>
            </a:r>
          </a:p>
        </p:txBody>
      </p:sp>
      <p:sp>
        <p:nvSpPr>
          <p:cNvPr id="6" name="Chevron 5"/>
          <p:cNvSpPr/>
          <p:nvPr userDrawn="1"/>
        </p:nvSpPr>
        <p:spPr>
          <a:xfrm>
            <a:off x="1714480" y="0"/>
            <a:ext cx="1857388" cy="214296"/>
          </a:xfrm>
          <a:prstGeom prst="chevron">
            <a:avLst/>
          </a:prstGeom>
          <a:solidFill>
            <a:srgbClr val="0093E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Gestion de projet</a:t>
            </a:r>
          </a:p>
        </p:txBody>
      </p:sp>
      <p:sp>
        <p:nvSpPr>
          <p:cNvPr id="10" name="Chevron 9"/>
          <p:cNvSpPr/>
          <p:nvPr userDrawn="1"/>
        </p:nvSpPr>
        <p:spPr>
          <a:xfrm>
            <a:off x="3357554" y="0"/>
            <a:ext cx="1857388" cy="214296"/>
          </a:xfrm>
          <a:prstGeom prst="chevron">
            <a:avLst/>
          </a:prstGeom>
          <a:solidFill>
            <a:srgbClr val="0093E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Outils utilisés</a:t>
            </a:r>
          </a:p>
        </p:txBody>
      </p:sp>
      <p:sp>
        <p:nvSpPr>
          <p:cNvPr id="11" name="Chevron 10"/>
          <p:cNvSpPr/>
          <p:nvPr userDrawn="1"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rgbClr val="0093E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  <p:pic>
        <p:nvPicPr>
          <p:cNvPr id="16386" name="Picture 2" descr="http://www.philauvergne.fr/wp-content/uploads/2013/09/universite-auvergne-blaise-pascal.png"/>
          <p:cNvPicPr>
            <a:picLocks noChangeAspect="1" noChangeArrowheads="1"/>
          </p:cNvPicPr>
          <p:nvPr userDrawn="1"/>
        </p:nvPicPr>
        <p:blipFill>
          <a:blip r:embed="rId2" cstate="print"/>
          <a:srcRect l="4762" r="67857" b="54032"/>
          <a:stretch>
            <a:fillRect/>
          </a:stretch>
        </p:blipFill>
        <p:spPr bwMode="auto">
          <a:xfrm>
            <a:off x="210416" y="4786328"/>
            <a:ext cx="400915" cy="284113"/>
          </a:xfrm>
          <a:prstGeom prst="rect">
            <a:avLst/>
          </a:prstGeom>
          <a:noFill/>
        </p:spPr>
      </p:pic>
      <p:pic>
        <p:nvPicPr>
          <p:cNvPr id="16388" name="Picture 4" descr="http://www.philauvergne.fr/wp-content/uploads/2013/09/universite-auvergne-blaise-pascal.png"/>
          <p:cNvPicPr>
            <a:picLocks noChangeAspect="1" noChangeArrowheads="1"/>
          </p:cNvPicPr>
          <p:nvPr userDrawn="1"/>
        </p:nvPicPr>
        <p:blipFill>
          <a:blip r:embed="rId3" cstate="print"/>
          <a:srcRect t="45968" r="50000" b="17741"/>
          <a:stretch>
            <a:fillRect/>
          </a:stretch>
        </p:blipFill>
        <p:spPr bwMode="auto">
          <a:xfrm>
            <a:off x="571472" y="4857766"/>
            <a:ext cx="650712" cy="192158"/>
          </a:xfrm>
          <a:prstGeom prst="rect">
            <a:avLst/>
          </a:prstGeom>
          <a:noFill/>
        </p:spPr>
      </p:pic>
      <p:sp>
        <p:nvSpPr>
          <p:cNvPr id="28" name="ZoneTexte 27"/>
          <p:cNvSpPr txBox="1"/>
          <p:nvPr userDrawn="1"/>
        </p:nvSpPr>
        <p:spPr>
          <a:xfrm>
            <a:off x="8358214" y="4774168"/>
            <a:ext cx="58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B1E805-3935-4159-9CEF-FE9FCC66BB1C}" type="slidenum">
              <a:rPr lang="fr-FR" sz="1800" b="1" smtClean="0">
                <a:solidFill>
                  <a:schemeClr val="accent5">
                    <a:lumMod val="75000"/>
                  </a:schemeClr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fr-FR" sz="1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Espace réservé du texte 31"/>
          <p:cNvSpPr>
            <a:spLocks noGrp="1"/>
          </p:cNvSpPr>
          <p:nvPr>
            <p:ph type="body" sz="quarter" idx="10" hasCustomPrompt="1"/>
          </p:nvPr>
        </p:nvSpPr>
        <p:spPr>
          <a:xfrm>
            <a:off x="214282" y="375032"/>
            <a:ext cx="8715436" cy="428625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42" name="Rectangle 41"/>
          <p:cNvSpPr/>
          <p:nvPr userDrawn="1"/>
        </p:nvSpPr>
        <p:spPr>
          <a:xfrm>
            <a:off x="7072330" y="-714398"/>
            <a:ext cx="2500330" cy="2500330"/>
          </a:xfrm>
          <a:prstGeom prst="rect">
            <a:avLst/>
          </a:prstGeom>
          <a:blipFill dpi="0" rotWithShape="1">
            <a:blip r:embed="rId4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hevron 11"/>
          <p:cNvSpPr/>
          <p:nvPr userDrawn="1"/>
        </p:nvSpPr>
        <p:spPr>
          <a:xfrm>
            <a:off x="7000892" y="0"/>
            <a:ext cx="2286016" cy="214296"/>
          </a:xfrm>
          <a:prstGeom prst="chevron">
            <a:avLst/>
          </a:prstGeom>
          <a:solidFill>
            <a:srgbClr val="0093E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Conclusion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301469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07B0-3B88-48B1-8EA6-00BEA0D1D677}" type="datetimeFigureOut">
              <a:rPr lang="en-US" smtClean="0"/>
              <a:pPr/>
              <a:t>3/28/2016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C6653-C3F3-4A0E-906E-69AA6C6C1E1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8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07B0-3B88-48B1-8EA6-00BEA0D1D677}" type="datetimeFigureOut">
              <a:rPr lang="en-US" smtClean="0"/>
              <a:pPr/>
              <a:t>3/28/2016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C6653-C3F3-4A0E-906E-69AA6C6C1E1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40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07B0-3B88-48B1-8EA6-00BEA0D1D677}" type="datetimeFigureOut">
              <a:rPr lang="en-US" smtClean="0"/>
              <a:pPr/>
              <a:t>3/28/2016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C6653-C3F3-4A0E-906E-69AA6C6C1E1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28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07B0-3B88-48B1-8EA6-00BEA0D1D677}" type="datetimeFigureOut">
              <a:rPr lang="en-US" smtClean="0"/>
              <a:pPr/>
              <a:t>3/28/2016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C6653-C3F3-4A0E-906E-69AA6C6C1E1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33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07B0-3B88-48B1-8EA6-00BEA0D1D677}" type="datetimeFigureOut">
              <a:rPr lang="en-US" smtClean="0"/>
              <a:pPr/>
              <a:t>3/28/2016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C6653-C3F3-4A0E-906E-69AA6C6C1E1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94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07B0-3B88-48B1-8EA6-00BEA0D1D677}" type="datetimeFigureOut">
              <a:rPr lang="en-US" smtClean="0"/>
              <a:pPr/>
              <a:t>3/28/2016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C6653-C3F3-4A0E-906E-69AA6C6C1E1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57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07B0-3B88-48B1-8EA6-00BEA0D1D677}" type="datetimeFigureOut">
              <a:rPr lang="en-US" smtClean="0"/>
              <a:pPr/>
              <a:t>3/28/2016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C6653-C3F3-4A0E-906E-69AA6C6C1E1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37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1"/>
          <p:cNvSpPr>
            <a:spLocks noGrp="1"/>
          </p:cNvSpPr>
          <p:nvPr>
            <p:ph type="body" sz="quarter" idx="13" hasCustomPrompt="1"/>
          </p:nvPr>
        </p:nvSpPr>
        <p:spPr>
          <a:xfrm>
            <a:off x="285720" y="714362"/>
            <a:ext cx="8715436" cy="1857388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14282" y="3795886"/>
            <a:ext cx="878684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itchFamily="34" charset="0"/>
                <a:cs typeface="Segoe UI Semibold" pitchFamily="34" charset="0"/>
              </a:rPr>
              <a:t>Équipe :</a:t>
            </a:r>
          </a:p>
          <a:p>
            <a:endParaRPr lang="fr-FR" sz="1050" dirty="0">
              <a:solidFill>
                <a:schemeClr val="tx1"/>
              </a:solidFill>
              <a:latin typeface="Segoe UI Semibold" pitchFamily="34" charset="0"/>
              <a:cs typeface="Segoe UI Semibold" pitchFamily="34" charset="0"/>
            </a:endParaRPr>
          </a:p>
          <a:p>
            <a:r>
              <a:rPr lang="fr-FR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Maxime LANOUZIÈRE, Bastien MOSNIER, Cédric PARIS, Laurent RIBIÈRE, Nawhal SAYARH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itchFamily="34" charset="0"/>
                <a:cs typeface="Segoe UI Semibold" pitchFamily="34" charset="0"/>
              </a:rPr>
              <a:t>  </a:t>
            </a:r>
          </a:p>
        </p:txBody>
      </p:sp>
      <p:sp>
        <p:nvSpPr>
          <p:cNvPr id="8" name="ZoneTexte 7"/>
          <p:cNvSpPr txBox="1"/>
          <p:nvPr userDrawn="1"/>
        </p:nvSpPr>
        <p:spPr>
          <a:xfrm>
            <a:off x="214282" y="3030026"/>
            <a:ext cx="864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itchFamily="34" charset="0"/>
                <a:cs typeface="Segoe UI Semibold" pitchFamily="34" charset="0"/>
              </a:rPr>
              <a:t>Professeur référent : </a:t>
            </a:r>
            <a:r>
              <a:rPr lang="fr-FR" dirty="0">
                <a:solidFill>
                  <a:schemeClr val="bg1"/>
                </a:solidFill>
                <a:latin typeface="Segoe UI Semibold" pitchFamily="34" charset="0"/>
                <a:cs typeface="Segoe UI Semibold" pitchFamily="34" charset="0"/>
              </a:rPr>
              <a:t>Pierre </a:t>
            </a:r>
            <a:r>
              <a:rPr lang="fr-FR" baseline="0" dirty="0">
                <a:solidFill>
                  <a:schemeClr val="bg1"/>
                </a:solidFill>
                <a:latin typeface="Segoe UI Semibold" pitchFamily="34" charset="0"/>
                <a:cs typeface="Segoe UI Semibold" pitchFamily="34" charset="0"/>
              </a:rPr>
              <a:t>- </a:t>
            </a:r>
            <a:r>
              <a:rPr lang="fr-FR" dirty="0">
                <a:solidFill>
                  <a:schemeClr val="bg1"/>
                </a:solidFill>
                <a:latin typeface="Segoe UI Semibold" pitchFamily="34" charset="0"/>
                <a:cs typeface="Segoe UI Semibold" pitchFamily="34" charset="0"/>
              </a:rPr>
              <a:t>Antoine PAPON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072330" y="-714398"/>
            <a:ext cx="2500330" cy="250033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92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07B0-3B88-48B1-8EA6-00BEA0D1D677}" type="datetimeFigureOut">
              <a:rPr lang="en-US" smtClean="0"/>
              <a:pPr/>
              <a:t>3/28/2016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C6653-C3F3-4A0E-906E-69AA6C6C1E1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66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07B0-3B88-48B1-8EA6-00BEA0D1D677}" type="datetimeFigureOut">
              <a:rPr lang="en-US" smtClean="0"/>
              <a:pPr/>
              <a:t>3/28/2016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C6653-C3F3-4A0E-906E-69AA6C6C1E1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3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607B0-3B88-48B1-8EA6-00BEA0D1D677}" type="datetimeFigureOut">
              <a:rPr lang="en-US" smtClean="0"/>
              <a:pPr/>
              <a:t>3/28/2016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C6653-C3F3-4A0E-906E-69AA6C6C1E1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22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42910" y="1071552"/>
            <a:ext cx="764386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Développement d'un jeu 2D sur mobile avec le moteur Unity 3D</a:t>
            </a:r>
            <a:endParaRPr lang="fr-FR" sz="2800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 Black" pitchFamily="34" charset="0"/>
            </a:endParaRPr>
          </a:p>
          <a:p>
            <a:endParaRPr lang="fr-FR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err="1"/>
              <a:t>GraphicsGale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2" y="1071552"/>
            <a:ext cx="5289614" cy="3461958"/>
          </a:xfrm>
          <a:prstGeom prst="rect">
            <a:avLst/>
          </a:prstGeom>
        </p:spPr>
      </p:pic>
      <p:sp>
        <p:nvSpPr>
          <p:cNvPr id="4" name="TextBox 16"/>
          <p:cNvSpPr txBox="1"/>
          <p:nvPr/>
        </p:nvSpPr>
        <p:spPr>
          <a:xfrm>
            <a:off x="357158" y="1643056"/>
            <a:ext cx="29523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Pixel Art</a:t>
            </a:r>
          </a:p>
          <a:p>
            <a:pPr algn="just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Sprites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 = images 2D utilisées principalement dans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les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jeux vidéo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Parfait pour les débutants</a:t>
            </a:r>
          </a:p>
        </p:txBody>
      </p:sp>
      <p:sp>
        <p:nvSpPr>
          <p:cNvPr id="5" name="Chevron 4"/>
          <p:cNvSpPr/>
          <p:nvPr/>
        </p:nvSpPr>
        <p:spPr>
          <a:xfrm>
            <a:off x="3357554" y="0"/>
            <a:ext cx="1857388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Outils utilisés</a:t>
            </a:r>
          </a:p>
        </p:txBody>
      </p:sp>
    </p:spTree>
    <p:extLst>
      <p:ext uri="{BB962C8B-B14F-4D97-AF65-F5344CB8AC3E}">
        <p14:creationId xmlns:p14="http://schemas.microsoft.com/office/powerpoint/2010/main" val="425477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Conception</a:t>
            </a:r>
          </a:p>
        </p:txBody>
      </p:sp>
      <p:sp>
        <p:nvSpPr>
          <p:cNvPr id="3" name="Chevron 2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  <p:pic>
        <p:nvPicPr>
          <p:cNvPr id="1027" name="Picture 3" descr="C:\Users\Cedric\Desktop\Ma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000114"/>
            <a:ext cx="8398234" cy="35570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Conception</a:t>
            </a:r>
          </a:p>
        </p:txBody>
      </p:sp>
      <p:pic>
        <p:nvPicPr>
          <p:cNvPr id="5" name="Picture 3" descr="C:\Users\Cedric\Desktop\Ma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1142990"/>
            <a:ext cx="5000660" cy="301527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000232" y="1071552"/>
            <a:ext cx="500066" cy="642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hevron 6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42910" y="1357304"/>
            <a:ext cx="41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Patron de conception décorateur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MenuPrincip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43" y="1013263"/>
            <a:ext cx="6438687" cy="3623043"/>
          </a:xfrm>
          <a:prstGeom prst="rect">
            <a:avLst/>
          </a:prstGeom>
        </p:spPr>
      </p:pic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fr-FR" dirty="0"/>
              <a:t>Menu principal</a:t>
            </a:r>
          </a:p>
          <a:p>
            <a:endParaRPr lang="fr-FR" dirty="0"/>
          </a:p>
        </p:txBody>
      </p:sp>
      <p:sp>
        <p:nvSpPr>
          <p:cNvPr id="8" name="TextBox 16"/>
          <p:cNvSpPr txBox="1"/>
          <p:nvPr/>
        </p:nvSpPr>
        <p:spPr>
          <a:xfrm>
            <a:off x="500034" y="1643056"/>
            <a:ext cx="316835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</p:txBody>
      </p:sp>
      <p:sp>
        <p:nvSpPr>
          <p:cNvPr id="9" name="Chevron 8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</p:spTree>
    <p:extLst>
      <p:ext uri="{BB962C8B-B14F-4D97-AF65-F5344CB8AC3E}">
        <p14:creationId xmlns:p14="http://schemas.microsoft.com/office/powerpoint/2010/main" val="27795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MenuOpt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43" y="1017888"/>
            <a:ext cx="6438687" cy="3613792"/>
          </a:xfrm>
          <a:prstGeom prst="rect">
            <a:avLst/>
          </a:prstGeom>
        </p:spPr>
      </p:pic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fr-FR"/>
              <a:t>Menu principal</a:t>
            </a:r>
            <a:r>
              <a:rPr lang="fr-FR" dirty="0"/>
              <a:t>:</a:t>
            </a:r>
            <a:r>
              <a:rPr lang="fr-FR"/>
              <a:t> Options</a:t>
            </a:r>
            <a:endParaRPr lang="fr-FR" dirty="0"/>
          </a:p>
          <a:p>
            <a:endParaRPr lang="fr-FR" dirty="0"/>
          </a:p>
        </p:txBody>
      </p:sp>
      <p:sp>
        <p:nvSpPr>
          <p:cNvPr id="9" name="Chevron 8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</p:spTree>
    <p:extLst>
      <p:ext uri="{BB962C8B-B14F-4D97-AF65-F5344CB8AC3E}">
        <p14:creationId xmlns:p14="http://schemas.microsoft.com/office/powerpoint/2010/main" val="38300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MenuLevel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43" y="1021871"/>
            <a:ext cx="6438687" cy="3605824"/>
          </a:xfrm>
          <a:prstGeom prst="rect">
            <a:avLst/>
          </a:prstGeom>
        </p:spPr>
      </p:pic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fr-FR" dirty="0"/>
              <a:t>Menu principal : Niveaux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9" name="Chevron 8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</p:spTree>
    <p:extLst>
      <p:ext uri="{BB962C8B-B14F-4D97-AF65-F5344CB8AC3E}">
        <p14:creationId xmlns:p14="http://schemas.microsoft.com/office/powerpoint/2010/main" val="51563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apture Menu 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592" y="1106488"/>
            <a:ext cx="4354971" cy="3363350"/>
          </a:xfrm>
          <a:prstGeom prst="rect">
            <a:avLst/>
          </a:prstGeom>
        </p:spPr>
      </p:pic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Menu d’actions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500034" y="1643056"/>
            <a:ext cx="3168352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Du menu au jeu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  <a:p>
            <a:pPr algn="just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Quand le compte d'un élément est strictement positif, son icone est active et on peut faire glisser cet élément du menu à la carte.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97775" y="1050149"/>
            <a:ext cx="1273175" cy="2986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7075572" y="2867844"/>
            <a:ext cx="72638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</p:spTree>
    <p:extLst>
      <p:ext uri="{BB962C8B-B14F-4D97-AF65-F5344CB8AC3E}">
        <p14:creationId xmlns:p14="http://schemas.microsoft.com/office/powerpoint/2010/main" val="95540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apture Menu 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592" y="1106488"/>
            <a:ext cx="4354971" cy="3363350"/>
          </a:xfrm>
          <a:prstGeom prst="rect">
            <a:avLst/>
          </a:prstGeom>
        </p:spPr>
      </p:pic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Menu d’actions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500034" y="1643056"/>
            <a:ext cx="3168352" cy="2369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Adobe Gothic Std B" pitchFamily="34" charset="-128"/>
              </a:rPr>
              <a:t>Du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Adobe Gothic Std B" pitchFamily="34" charset="-128"/>
              </a:rPr>
              <a:t>jeu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Adobe Gothic Std B" pitchFamily="34" charset="-128"/>
              </a:rPr>
              <a:t> au menu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Adobe Gothic Std B" pitchFamily="34" charset="-128"/>
            </a:endParaRPr>
          </a:p>
          <a:p>
            <a:pPr algn="ctr"/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Adobe Gothic Std B" pitchFamily="34" charset="-128"/>
              </a:rPr>
              <a:t> 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Adobe Gothic Std B" pitchFamily="34" charset="-128"/>
            </a:endParaRPr>
          </a:p>
          <a:p>
            <a:pPr algn="just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</a:rPr>
              <a:t>Quand on glisse un élément dans le bouton du menu lui correspondant, il disparaît et le compte à côté de son icône augmente de 1.</a:t>
            </a:r>
          </a:p>
          <a:p>
            <a:pPr algn="just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97775" y="1050149"/>
            <a:ext cx="1273175" cy="2986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hevron 8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7154067" y="2858397"/>
            <a:ext cx="72638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97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Joueur</a:t>
            </a:r>
          </a:p>
        </p:txBody>
      </p:sp>
      <p:sp>
        <p:nvSpPr>
          <p:cNvPr id="11" name="Chevron 10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  <p:pic>
        <p:nvPicPr>
          <p:cNvPr id="2" name="Picture 2" descr="C:\Users\Cedric\Desktop\Ma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074" y="1071552"/>
            <a:ext cx="2500330" cy="3578059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285720" y="1928808"/>
            <a:ext cx="578647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Partie graphique gérée par l’entité </a:t>
            </a: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Player</a:t>
            </a:r>
          </a:p>
          <a:p>
            <a:pPr>
              <a:buFont typeface="Arial" pitchFamily="34" charset="0"/>
              <a:buChar char="•"/>
            </a:pPr>
            <a:endParaRPr lang="fr-F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Partie mouvement gérée par l’entité </a:t>
            </a:r>
            <a:r>
              <a:rPr lang="fr-F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PlayerMovementController</a:t>
            </a:r>
            <a:endParaRPr lang="fr-F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Détection des éléments gérée par l’entité </a:t>
            </a:r>
            <a:r>
              <a:rPr lang="fr-F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ElementObserver</a:t>
            </a:r>
            <a:endParaRPr lang="fr-F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Joueur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14282" y="1000114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schéma qui se répète :</a:t>
            </a:r>
          </a:p>
        </p:txBody>
      </p:sp>
      <p:sp>
        <p:nvSpPr>
          <p:cNvPr id="17" name="Chevron 16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  <p:pic>
        <p:nvPicPr>
          <p:cNvPr id="2" name="Picture 2" descr="C:\Users\Cedric\Desktop\SequenceDiagram1.jpg"/>
          <p:cNvPicPr>
            <a:picLocks noChangeAspect="1" noChangeArrowheads="1"/>
          </p:cNvPicPr>
          <p:nvPr/>
        </p:nvPicPr>
        <p:blipFill>
          <a:blip r:embed="rId2"/>
          <a:srcRect b="8510"/>
          <a:stretch>
            <a:fillRect/>
          </a:stretch>
        </p:blipFill>
        <p:spPr bwMode="auto">
          <a:xfrm>
            <a:off x="142844" y="1428742"/>
            <a:ext cx="6386844" cy="3071834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l="54340" t="37352" r="37425" b="45325"/>
          <a:stretch>
            <a:fillRect/>
          </a:stretch>
        </p:blipFill>
        <p:spPr bwMode="auto">
          <a:xfrm>
            <a:off x="6570031" y="1923678"/>
            <a:ext cx="2143140" cy="2535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Sujet</a:t>
            </a:r>
          </a:p>
        </p:txBody>
      </p:sp>
      <p:sp>
        <p:nvSpPr>
          <p:cNvPr id="5" name="Chevron 4"/>
          <p:cNvSpPr/>
          <p:nvPr/>
        </p:nvSpPr>
        <p:spPr>
          <a:xfrm>
            <a:off x="-142908" y="0"/>
            <a:ext cx="2071702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Objectifs à atteindre</a:t>
            </a:r>
          </a:p>
        </p:txBody>
      </p:sp>
      <p:pic>
        <p:nvPicPr>
          <p:cNvPr id="8" name="Image 7"/>
          <p:cNvPicPr/>
          <p:nvPr/>
        </p:nvPicPr>
        <p:blipFill>
          <a:blip r:embed="rId2"/>
          <a:stretch/>
        </p:blipFill>
        <p:spPr>
          <a:xfrm>
            <a:off x="5214942" y="1285866"/>
            <a:ext cx="3600000" cy="2952000"/>
          </a:xfrm>
          <a:prstGeom prst="rect">
            <a:avLst/>
          </a:prstGeom>
          <a:ln>
            <a:noFill/>
          </a:ln>
        </p:spPr>
      </p:pic>
      <p:pic>
        <p:nvPicPr>
          <p:cNvPr id="9" name="Image 8"/>
          <p:cNvPicPr/>
          <p:nvPr/>
        </p:nvPicPr>
        <p:blipFill>
          <a:blip r:embed="rId3" cstate="print"/>
          <a:stretch/>
        </p:blipFill>
        <p:spPr>
          <a:xfrm>
            <a:off x="214282" y="1500180"/>
            <a:ext cx="648000" cy="2808000"/>
          </a:xfrm>
          <a:prstGeom prst="rect">
            <a:avLst/>
          </a:prstGeom>
          <a:ln>
            <a:noFill/>
          </a:ln>
        </p:spPr>
      </p:pic>
      <p:sp>
        <p:nvSpPr>
          <p:cNvPr id="10" name="ZoneTexte 9"/>
          <p:cNvSpPr txBox="1"/>
          <p:nvPr/>
        </p:nvSpPr>
        <p:spPr>
          <a:xfrm>
            <a:off x="1142976" y="2071684"/>
            <a:ext cx="4857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Création d’un jeu de type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Minimobile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Multi-plateforme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Pouvant aller sur le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PlayStore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Éléments du jeu</a:t>
            </a:r>
          </a:p>
        </p:txBody>
      </p:sp>
      <p:pic>
        <p:nvPicPr>
          <p:cNvPr id="6" name="Image 5"/>
          <p:cNvPicPr/>
          <p:nvPr/>
        </p:nvPicPr>
        <p:blipFill>
          <a:blip r:embed="rId2"/>
          <a:stretch/>
        </p:blipFill>
        <p:spPr>
          <a:xfrm>
            <a:off x="1000100" y="3643320"/>
            <a:ext cx="7073280" cy="863280"/>
          </a:xfrm>
          <a:prstGeom prst="rect">
            <a:avLst/>
          </a:prstGeom>
          <a:ln>
            <a:noFill/>
          </a:ln>
        </p:spPr>
      </p:pic>
      <p:sp>
        <p:nvSpPr>
          <p:cNvPr id="8" name="Chevron 7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  <p:pic>
        <p:nvPicPr>
          <p:cNvPr id="1026" name="Picture 2" descr="C:\Users\Cedric\Desktop\Main.jpg"/>
          <p:cNvPicPr>
            <a:picLocks noChangeAspect="1" noChangeArrowheads="1"/>
          </p:cNvPicPr>
          <p:nvPr/>
        </p:nvPicPr>
        <p:blipFill>
          <a:blip r:embed="rId3"/>
          <a:srcRect t="3636" r="2477"/>
          <a:stretch>
            <a:fillRect/>
          </a:stretch>
        </p:blipFill>
        <p:spPr bwMode="auto">
          <a:xfrm>
            <a:off x="0" y="1500180"/>
            <a:ext cx="9001156" cy="18932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Éléments du jeu</a:t>
            </a:r>
          </a:p>
        </p:txBody>
      </p:sp>
      <p:sp>
        <p:nvSpPr>
          <p:cNvPr id="6" name="Chevron 5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  <p:pic>
        <p:nvPicPr>
          <p:cNvPr id="2050" name="Picture 2" descr="C:\Users\Cedric\Desktop\Main.jpg"/>
          <p:cNvPicPr>
            <a:picLocks noChangeAspect="1" noChangeArrowheads="1"/>
          </p:cNvPicPr>
          <p:nvPr/>
        </p:nvPicPr>
        <p:blipFill>
          <a:blip r:embed="rId2"/>
          <a:srcRect r="2009"/>
          <a:stretch>
            <a:fillRect/>
          </a:stretch>
        </p:blipFill>
        <p:spPr bwMode="auto">
          <a:xfrm>
            <a:off x="714348" y="1214428"/>
            <a:ext cx="7429552" cy="2867025"/>
          </a:xfrm>
          <a:prstGeom prst="rect">
            <a:avLst/>
          </a:prstGeom>
          <a:noFill/>
        </p:spPr>
      </p:pic>
      <p:pic>
        <p:nvPicPr>
          <p:cNvPr id="2051" name="Picture 3" descr="C:\Users\Cedric\Desktop\PuzzleGameProject\Assets\Resources\Wate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285984" y="3929072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C:\Users\Cedric\Desktop\PuzzleGameProject\Assets\Resources\Rock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0694" y="4000510"/>
            <a:ext cx="476250" cy="476250"/>
          </a:xfrm>
          <a:prstGeom prst="rect">
            <a:avLst/>
          </a:prstGeom>
          <a:noFill/>
        </p:spPr>
      </p:pic>
      <p:pic>
        <p:nvPicPr>
          <p:cNvPr id="2053" name="Picture 5" descr="C:\Users\Cedric\Desktop\PuzzleGameProject\Assets\Resources\Mountai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15140" y="3929072"/>
            <a:ext cx="476250" cy="476250"/>
          </a:xfrm>
          <a:prstGeom prst="rect">
            <a:avLst/>
          </a:prstGeom>
          <a:noFill/>
        </p:spPr>
      </p:pic>
      <p:pic>
        <p:nvPicPr>
          <p:cNvPr id="2054" name="Picture 6" descr="C:\Users\Cedric\Desktop\PuzzleGameProject\Assets\Resources\Tre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72198" y="3929072"/>
            <a:ext cx="476250" cy="476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Éléments du jeu</a:t>
            </a:r>
          </a:p>
          <a:p>
            <a:endParaRPr lang="fr-FR" dirty="0"/>
          </a:p>
        </p:txBody>
      </p:sp>
      <p:sp>
        <p:nvSpPr>
          <p:cNvPr id="6" name="Chevron 5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  <p:pic>
        <p:nvPicPr>
          <p:cNvPr id="3077" name="Picture 5" descr="C:\Users\Cedric\Desktop\PuzzleGameProject\Assets\Resources\ObjectifTemporai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1111" y="3628188"/>
            <a:ext cx="763734" cy="763637"/>
          </a:xfrm>
          <a:prstGeom prst="rect">
            <a:avLst/>
          </a:prstGeom>
          <a:noFill/>
        </p:spPr>
      </p:pic>
      <p:pic>
        <p:nvPicPr>
          <p:cNvPr id="3078" name="Picture 6" descr="C:\Users\Cedric\Desktop\PuzzleGameProject\Assets\Resources\Switch2.png"/>
          <p:cNvPicPr>
            <a:picLocks noChangeAspect="1" noChangeArrowheads="1"/>
          </p:cNvPicPr>
          <p:nvPr/>
        </p:nvPicPr>
        <p:blipFill>
          <a:blip r:embed="rId4"/>
          <a:srcRect r="85000" b="47500"/>
          <a:stretch>
            <a:fillRect/>
          </a:stretch>
        </p:blipFill>
        <p:spPr bwMode="auto">
          <a:xfrm>
            <a:off x="2426578" y="3628188"/>
            <a:ext cx="751110" cy="749537"/>
          </a:xfrm>
          <a:prstGeom prst="rect">
            <a:avLst/>
          </a:prstGeom>
          <a:noFill/>
        </p:spPr>
      </p:pic>
      <p:pic>
        <p:nvPicPr>
          <p:cNvPr id="3" name="Image 2" descr="Diag_Action_Elemen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394" y="1103830"/>
            <a:ext cx="6369687" cy="2433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Éléments du jeu</a:t>
            </a:r>
          </a:p>
          <a:p>
            <a:endParaRPr lang="fr-FR" dirty="0"/>
          </a:p>
        </p:txBody>
      </p:sp>
      <p:sp>
        <p:nvSpPr>
          <p:cNvPr id="6" name="Chevron 5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  <p:pic>
        <p:nvPicPr>
          <p:cNvPr id="8" name="Image 7" descr="Fu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76" y="1243288"/>
            <a:ext cx="7321261" cy="2394450"/>
          </a:xfrm>
          <a:prstGeom prst="rect">
            <a:avLst/>
          </a:prstGeom>
        </p:spPr>
      </p:pic>
      <p:pic>
        <p:nvPicPr>
          <p:cNvPr id="4099" name="Picture 3" descr="C:\Users\Cedric\Desktop\PuzzleGameProject\Assets\Resources\Bridge.png"/>
          <p:cNvPicPr>
            <a:picLocks noChangeAspect="1" noChangeArrowheads="1"/>
          </p:cNvPicPr>
          <p:nvPr/>
        </p:nvPicPr>
        <p:blipFill>
          <a:blip r:embed="rId4"/>
          <a:srcRect r="89000"/>
          <a:stretch>
            <a:fillRect/>
          </a:stretch>
        </p:blipFill>
        <p:spPr bwMode="auto">
          <a:xfrm>
            <a:off x="6726821" y="3150218"/>
            <a:ext cx="628650" cy="635000"/>
          </a:xfrm>
          <a:prstGeom prst="rect">
            <a:avLst/>
          </a:prstGeom>
          <a:noFill/>
        </p:spPr>
      </p:pic>
      <p:pic>
        <p:nvPicPr>
          <p:cNvPr id="4100" name="Picture 4" descr="C:\Users\Cedric\Desktop\PuzzleGameProject\Assets\Resources\Bridge.png"/>
          <p:cNvPicPr>
            <a:picLocks noChangeAspect="1" noChangeArrowheads="1"/>
          </p:cNvPicPr>
          <p:nvPr/>
        </p:nvPicPr>
        <p:blipFill>
          <a:blip r:embed="rId4"/>
          <a:srcRect l="88750"/>
          <a:stretch>
            <a:fillRect/>
          </a:stretch>
        </p:blipFill>
        <p:spPr bwMode="auto">
          <a:xfrm>
            <a:off x="7577249" y="3150218"/>
            <a:ext cx="642922" cy="635000"/>
          </a:xfrm>
          <a:prstGeom prst="rect">
            <a:avLst/>
          </a:prstGeom>
          <a:noFill/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rcRect l="-113" t="-309" r="79852" b="309"/>
          <a:stretch>
            <a:fillRect/>
          </a:stretch>
        </p:blipFill>
        <p:spPr>
          <a:xfrm>
            <a:off x="4007293" y="3676413"/>
            <a:ext cx="946997" cy="93385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165" y="3139862"/>
            <a:ext cx="653163" cy="6557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Générateur</a:t>
            </a:r>
            <a:r>
              <a:rPr lang="fr-FR"/>
              <a:t> de </a:t>
            </a:r>
            <a:r>
              <a:rPr lang="fr-FR" smtClean="0"/>
              <a:t>niveau</a:t>
            </a:r>
            <a:endParaRPr lang="fr-FR" dirty="0"/>
          </a:p>
        </p:txBody>
      </p:sp>
      <p:sp>
        <p:nvSpPr>
          <p:cNvPr id="3" name="Chevron 2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  <p:pic>
        <p:nvPicPr>
          <p:cNvPr id="5" name="Picture 2" descr="C:\Users\Cedric\Desktop\Ma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071552"/>
            <a:ext cx="6419850" cy="1847850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23063" t="24834" r="54312" b="39944"/>
          <a:stretch>
            <a:fillRect/>
          </a:stretch>
        </p:blipFill>
        <p:spPr bwMode="auto">
          <a:xfrm>
            <a:off x="5357818" y="2714626"/>
            <a:ext cx="1985969" cy="173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3" name="Tableau 22"/>
          <p:cNvGraphicFramePr>
            <a:graphicFrameLocks noGrp="1"/>
          </p:cNvGraphicFramePr>
          <p:nvPr/>
        </p:nvGraphicFramePr>
        <p:xfrm>
          <a:off x="1500166" y="2786064"/>
          <a:ext cx="2000264" cy="171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0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0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00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500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50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5003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5003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930"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2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4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4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4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/>
                        <a:t>7</a:t>
                      </a:r>
                      <a:endParaRPr lang="fr-FR" sz="800" dirty="0"/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6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4930"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4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6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4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4930"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4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6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5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4930"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5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4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6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4930"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1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6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4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6</a:t>
                      </a:r>
                    </a:p>
                  </a:txBody>
                  <a:tcPr marL="41112" marR="41112" marT="20556" marB="20556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4930"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6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2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4930"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6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/>
                        <a:t>0</a:t>
                      </a:r>
                    </a:p>
                  </a:txBody>
                  <a:tcPr marL="41112" marR="41112" marT="20556" marB="20556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02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Générateur de niveau</a:t>
            </a:r>
            <a:endParaRPr lang="fr-FR" dirty="0"/>
          </a:p>
        </p:txBody>
      </p:sp>
      <p:sp>
        <p:nvSpPr>
          <p:cNvPr id="3" name="Chevron 2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2428860" y="1357304"/>
          <a:ext cx="3571896" cy="30616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2428860" y="1357304"/>
          <a:ext cx="3571896" cy="30616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73414" marR="73414" marT="36707" marB="36707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9" name="Tableau 8"/>
          <p:cNvGraphicFramePr>
            <a:graphicFrameLocks noGrp="1"/>
          </p:cNvGraphicFramePr>
          <p:nvPr/>
        </p:nvGraphicFramePr>
        <p:xfrm>
          <a:off x="2428860" y="1357304"/>
          <a:ext cx="3571896" cy="30616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73414" marR="73414" marT="36707" marB="36707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0" name="Tableau 9"/>
          <p:cNvGraphicFramePr>
            <a:graphicFrameLocks noGrp="1"/>
          </p:cNvGraphicFramePr>
          <p:nvPr/>
        </p:nvGraphicFramePr>
        <p:xfrm>
          <a:off x="2428860" y="1357304"/>
          <a:ext cx="3571896" cy="30616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3</a:t>
                      </a:r>
                    </a:p>
                  </a:txBody>
                  <a:tcPr marL="73414" marR="73414" marT="36707" marB="36707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73414" marR="73414" marT="36707" marB="36707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/>
        </p:nvGraphicFramePr>
        <p:xfrm>
          <a:off x="2428860" y="1357304"/>
          <a:ext cx="3571896" cy="30616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3</a:t>
                      </a:r>
                    </a:p>
                  </a:txBody>
                  <a:tcPr marL="73414" marR="73414" marT="36707" marB="36707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7</a:t>
                      </a:r>
                      <a:endParaRPr lang="fr-FR" sz="1400" dirty="0"/>
                    </a:p>
                  </a:txBody>
                  <a:tcPr marL="73414" marR="73414" marT="36707" marB="36707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73414" marR="73414" marT="36707" marB="36707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3" name="Tableau 12"/>
          <p:cNvGraphicFramePr>
            <a:graphicFrameLocks noGrp="1"/>
          </p:cNvGraphicFramePr>
          <p:nvPr/>
        </p:nvGraphicFramePr>
        <p:xfrm>
          <a:off x="2428860" y="1357304"/>
          <a:ext cx="3571896" cy="30616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3</a:t>
                      </a:r>
                    </a:p>
                  </a:txBody>
                  <a:tcPr marL="73414" marR="73414" marT="36707" marB="36707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7</a:t>
                      </a:r>
                      <a:endParaRPr lang="fr-FR" sz="1400" dirty="0"/>
                    </a:p>
                  </a:txBody>
                  <a:tcPr marL="73414" marR="73414" marT="36707" marB="36707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73414" marR="73414" marT="36707" marB="36707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</a:t>
                      </a:r>
                    </a:p>
                  </a:txBody>
                  <a:tcPr marL="73414" marR="73414" marT="36707" marB="36707" anchor="ctr">
                    <a:solidFill>
                      <a:srgbClr val="FF2F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/>
        </p:nvGraphicFramePr>
        <p:xfrm>
          <a:off x="2428860" y="1357304"/>
          <a:ext cx="3571896" cy="30616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3</a:t>
                      </a:r>
                    </a:p>
                  </a:txBody>
                  <a:tcPr marL="73414" marR="73414" marT="36707" marB="36707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7</a:t>
                      </a:r>
                      <a:endParaRPr lang="fr-FR" sz="1400" dirty="0"/>
                    </a:p>
                  </a:txBody>
                  <a:tcPr marL="73414" marR="73414" marT="36707" marB="36707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5</a:t>
                      </a:r>
                    </a:p>
                  </a:txBody>
                  <a:tcPr marL="73414" marR="73414" marT="36707" marB="36707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5</a:t>
                      </a:r>
                    </a:p>
                  </a:txBody>
                  <a:tcPr marL="73414" marR="73414" marT="36707" marB="36707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73414" marR="73414" marT="36707" marB="36707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</a:t>
                      </a:r>
                    </a:p>
                  </a:txBody>
                  <a:tcPr marL="73414" marR="73414" marT="36707" marB="36707" anchor="ctr">
                    <a:solidFill>
                      <a:srgbClr val="FF2F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7" name="Tableau 16"/>
          <p:cNvGraphicFramePr>
            <a:graphicFrameLocks noGrp="1"/>
          </p:cNvGraphicFramePr>
          <p:nvPr/>
        </p:nvGraphicFramePr>
        <p:xfrm>
          <a:off x="2428860" y="1357304"/>
          <a:ext cx="3571896" cy="30616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3</a:t>
                      </a:r>
                    </a:p>
                  </a:txBody>
                  <a:tcPr marL="73414" marR="73414" marT="36707" marB="36707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7</a:t>
                      </a:r>
                      <a:endParaRPr lang="fr-FR" sz="1400" dirty="0"/>
                    </a:p>
                  </a:txBody>
                  <a:tcPr marL="73414" marR="73414" marT="36707" marB="36707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</a:t>
                      </a:r>
                    </a:p>
                  </a:txBody>
                  <a:tcPr marL="73414" marR="73414" marT="36707" marB="36707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</a:t>
                      </a:r>
                    </a:p>
                  </a:txBody>
                  <a:tcPr marL="73414" marR="73414" marT="36707" marB="36707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</a:t>
                      </a:r>
                    </a:p>
                  </a:txBody>
                  <a:tcPr marL="73414" marR="73414" marT="36707" marB="36707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5</a:t>
                      </a:r>
                    </a:p>
                  </a:txBody>
                  <a:tcPr marL="73414" marR="73414" marT="36707" marB="36707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5</a:t>
                      </a:r>
                    </a:p>
                  </a:txBody>
                  <a:tcPr marL="73414" marR="73414" marT="36707" marB="36707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</a:t>
                      </a:r>
                    </a:p>
                  </a:txBody>
                  <a:tcPr marL="73414" marR="73414" marT="36707" marB="36707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73414" marR="73414" marT="36707" marB="36707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</a:t>
                      </a:r>
                    </a:p>
                  </a:txBody>
                  <a:tcPr marL="73414" marR="73414" marT="36707" marB="36707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</a:t>
                      </a:r>
                    </a:p>
                  </a:txBody>
                  <a:tcPr marL="73414" marR="73414" marT="36707" marB="36707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</a:t>
                      </a:r>
                    </a:p>
                  </a:txBody>
                  <a:tcPr marL="73414" marR="73414" marT="36707" marB="36707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</a:t>
                      </a:r>
                    </a:p>
                  </a:txBody>
                  <a:tcPr marL="73414" marR="73414" marT="36707" marB="36707" anchor="ctr">
                    <a:solidFill>
                      <a:srgbClr val="FF2F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</a:t>
                      </a:r>
                    </a:p>
                  </a:txBody>
                  <a:tcPr marL="73414" marR="73414" marT="36707" marB="36707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6429388" y="1357304"/>
            <a:ext cx="22145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 : Case vide</a:t>
            </a:r>
          </a:p>
          <a:p>
            <a:pPr>
              <a:lnSpc>
                <a:spcPct val="150000"/>
              </a:lnSpc>
            </a:pPr>
            <a: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 : Case de départ</a:t>
            </a:r>
          </a:p>
          <a:p>
            <a:pPr>
              <a:lnSpc>
                <a:spcPct val="150000"/>
              </a:lnSpc>
            </a:pPr>
            <a: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 : Case d’arrivée</a:t>
            </a:r>
          </a:p>
          <a:p>
            <a:pPr>
              <a:lnSpc>
                <a:spcPct val="150000"/>
              </a:lnSpc>
            </a:pPr>
            <a: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: Flèche droite</a:t>
            </a:r>
          </a:p>
          <a:p>
            <a:pPr>
              <a:lnSpc>
                <a:spcPct val="150000"/>
              </a:lnSpc>
            </a:pPr>
            <a: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 : Chemin</a:t>
            </a:r>
          </a:p>
          <a:p>
            <a:pPr>
              <a:lnSpc>
                <a:spcPct val="150000"/>
              </a:lnSpc>
            </a:pPr>
            <a: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 : Objectif</a:t>
            </a:r>
          </a:p>
          <a:p>
            <a:pPr>
              <a:lnSpc>
                <a:spcPct val="150000"/>
              </a:lnSpc>
            </a:pPr>
            <a: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 : Obstacle</a:t>
            </a:r>
          </a:p>
          <a:p>
            <a:pPr>
              <a:lnSpc>
                <a:spcPct val="150000"/>
              </a:lnSpc>
            </a:pPr>
            <a: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 : Flèche vers le bas</a:t>
            </a:r>
            <a:endParaRPr lang="fr-F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60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Générateur de niveau</a:t>
            </a:r>
          </a:p>
        </p:txBody>
      </p:sp>
      <p:sp>
        <p:nvSpPr>
          <p:cNvPr id="3" name="Chevron 2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428596" y="1357304"/>
          <a:ext cx="3571896" cy="30616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4648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3</a:t>
                      </a:r>
                    </a:p>
                  </a:txBody>
                  <a:tcPr marL="73414" marR="73414" marT="36707" marB="36707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7</a:t>
                      </a:r>
                      <a:endParaRPr lang="fr-FR" sz="1400" dirty="0"/>
                    </a:p>
                  </a:txBody>
                  <a:tcPr marL="73414" marR="73414" marT="36707" marB="36707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</a:t>
                      </a:r>
                    </a:p>
                  </a:txBody>
                  <a:tcPr marL="73414" marR="73414" marT="36707" marB="36707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</a:t>
                      </a:r>
                    </a:p>
                  </a:txBody>
                  <a:tcPr marL="73414" marR="73414" marT="36707" marB="36707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</a:t>
                      </a:r>
                    </a:p>
                  </a:txBody>
                  <a:tcPr marL="73414" marR="73414" marT="36707" marB="36707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5</a:t>
                      </a:r>
                    </a:p>
                  </a:txBody>
                  <a:tcPr marL="73414" marR="73414" marT="36707" marB="36707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5</a:t>
                      </a:r>
                    </a:p>
                  </a:txBody>
                  <a:tcPr marL="73414" marR="73414" marT="36707" marB="36707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</a:t>
                      </a:r>
                    </a:p>
                  </a:txBody>
                  <a:tcPr marL="73414" marR="73414" marT="36707" marB="36707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73414" marR="73414" marT="36707" marB="36707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</a:t>
                      </a:r>
                    </a:p>
                  </a:txBody>
                  <a:tcPr marL="73414" marR="73414" marT="36707" marB="36707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3414" marR="73414" marT="36707" marB="367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</a:t>
                      </a:r>
                    </a:p>
                  </a:txBody>
                  <a:tcPr marL="73414" marR="73414" marT="36707" marB="36707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</a:t>
                      </a:r>
                    </a:p>
                  </a:txBody>
                  <a:tcPr marL="73414" marR="73414" marT="36707" marB="36707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</a:t>
                      </a:r>
                    </a:p>
                  </a:txBody>
                  <a:tcPr marL="73414" marR="73414" marT="36707" marB="36707" anchor="ctr">
                    <a:solidFill>
                      <a:srgbClr val="FF2F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</a:t>
                      </a:r>
                    </a:p>
                  </a:txBody>
                  <a:tcPr marL="73414" marR="73414" marT="36707" marB="36707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3414" marR="73414" marT="36707" marB="36707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23063" t="24834" r="54312" b="39944"/>
          <a:stretch>
            <a:fillRect/>
          </a:stretch>
        </p:blipFill>
        <p:spPr bwMode="auto">
          <a:xfrm>
            <a:off x="4929190" y="1357304"/>
            <a:ext cx="3571900" cy="306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Flèche droite 6"/>
          <p:cNvSpPr/>
          <p:nvPr/>
        </p:nvSpPr>
        <p:spPr>
          <a:xfrm>
            <a:off x="4143372" y="2857502"/>
            <a:ext cx="714380" cy="21431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texte 3"/>
          <p:cNvSpPr txBox="1">
            <a:spLocks/>
          </p:cNvSpPr>
          <p:nvPr/>
        </p:nvSpPr>
        <p:spPr>
          <a:xfrm>
            <a:off x="428596" y="1000114"/>
            <a:ext cx="3571900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itchFamily="34" charset="0"/>
                <a:ea typeface="Segoe UI Black" pitchFamily="34" charset="0"/>
                <a:cs typeface="Segoe UI Black" pitchFamily="34" charset="0"/>
              </a:rPr>
              <a:t>RandomElementOnMapGenerator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Segoe UI Black" pitchFamily="34" charset="0"/>
              <a:cs typeface="Segoe UI Black" pitchFamily="34" charset="0"/>
            </a:endParaRPr>
          </a:p>
        </p:txBody>
      </p:sp>
      <p:sp>
        <p:nvSpPr>
          <p:cNvPr id="9" name="Espace réservé du texte 3"/>
          <p:cNvSpPr txBox="1">
            <a:spLocks/>
          </p:cNvSpPr>
          <p:nvPr/>
        </p:nvSpPr>
        <p:spPr>
          <a:xfrm>
            <a:off x="4929190" y="1000114"/>
            <a:ext cx="3571900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itchFamily="34" charset="0"/>
                <a:ea typeface="Segoe UI Black" pitchFamily="34" charset="0"/>
                <a:cs typeface="Segoe UI Black" pitchFamily="34" charset="0"/>
              </a:rPr>
              <a:t>MapGenerator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Segoe UI Black" pitchFamily="34" charset="0"/>
              <a:cs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5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Éditeur de niveau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243" y="1000114"/>
            <a:ext cx="5760000" cy="3600000"/>
          </a:xfrm>
          <a:prstGeom prst="rect">
            <a:avLst/>
          </a:prstGeom>
        </p:spPr>
      </p:pic>
      <p:sp>
        <p:nvSpPr>
          <p:cNvPr id="6" name="Chevron 5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</p:spTree>
    <p:extLst>
      <p:ext uri="{BB962C8B-B14F-4D97-AF65-F5344CB8AC3E}">
        <p14:creationId xmlns:p14="http://schemas.microsoft.com/office/powerpoint/2010/main" val="324420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Éditeur de niveau</a:t>
            </a:r>
          </a:p>
        </p:txBody>
      </p:sp>
      <p:sp>
        <p:nvSpPr>
          <p:cNvPr id="10" name="Chevron 9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15566"/>
            <a:ext cx="6048672" cy="377304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15670"/>
            <a:ext cx="6048672" cy="377304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15566"/>
            <a:ext cx="6048672" cy="37730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3" y="917649"/>
            <a:ext cx="6048672" cy="377304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26" y="917649"/>
            <a:ext cx="6048672" cy="377304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93" y="920376"/>
            <a:ext cx="6048672" cy="377304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3" y="906811"/>
            <a:ext cx="6048672" cy="377304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87" y="906810"/>
            <a:ext cx="6048672" cy="377304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59" y="911517"/>
            <a:ext cx="6048672" cy="377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fr-FR" dirty="0"/>
              <a:t>Gestion du son</a:t>
            </a:r>
          </a:p>
        </p:txBody>
      </p:sp>
      <p:sp>
        <p:nvSpPr>
          <p:cNvPr id="10" name="Chevron 9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40" y="1791389"/>
            <a:ext cx="4847072" cy="1654135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210684" y="1647825"/>
            <a:ext cx="190084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Indestructible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210684" y="2187575"/>
            <a:ext cx="202927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 des</a:t>
            </a:r>
          </a:p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requêtes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214282" y="3042947"/>
            <a:ext cx="202927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Audio Source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7141229" y="2187575"/>
            <a:ext cx="142380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 des boutons</a:t>
            </a:r>
          </a:p>
        </p:txBody>
      </p:sp>
    </p:spTree>
    <p:extLst>
      <p:ext uri="{BB962C8B-B14F-4D97-AF65-F5344CB8AC3E}">
        <p14:creationId xmlns:p14="http://schemas.microsoft.com/office/powerpoint/2010/main" val="21735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Fonctionnalités attendues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57158" y="1857370"/>
            <a:ext cx="464347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dirty="0">
                <a:solidFill>
                  <a:srgbClr val="404040"/>
                </a:solidFill>
                <a:ea typeface="Adobe Gothic Std B"/>
              </a:rPr>
              <a:t> </a:t>
            </a:r>
            <a:r>
              <a:rPr lang="fr-FR" dirty="0">
                <a:solidFill>
                  <a:srgbClr val="404040"/>
                </a:solidFill>
                <a:ea typeface="Adobe Gothic Std B"/>
              </a:rPr>
              <a:t>Faire fonctionner un niveau</a:t>
            </a:r>
          </a:p>
          <a:p>
            <a:pPr>
              <a:buFont typeface="Arial" pitchFamily="34" charset="0"/>
              <a:buChar char="•"/>
            </a:pPr>
            <a:endParaRPr lang="fr-FR" sz="1000" dirty="0">
              <a:solidFill>
                <a:srgbClr val="404040"/>
              </a:solidFill>
              <a:ea typeface="Adobe Gothic Std B"/>
            </a:endParaRPr>
          </a:p>
          <a:p>
            <a:pPr>
              <a:buFont typeface="Arial" pitchFamily="34" charset="0"/>
              <a:buChar char="•"/>
            </a:pPr>
            <a:r>
              <a:rPr lang="fr-FR" dirty="0">
                <a:solidFill>
                  <a:srgbClr val="404040"/>
                </a:solidFill>
                <a:ea typeface="Adobe Gothic Std B"/>
              </a:rPr>
              <a:t> Nombre conséquent d’éléments</a:t>
            </a:r>
          </a:p>
          <a:p>
            <a:pPr>
              <a:buFont typeface="Arial" pitchFamily="34" charset="0"/>
              <a:buChar char="•"/>
            </a:pPr>
            <a:endParaRPr lang="fr-FR" sz="1000" dirty="0"/>
          </a:p>
          <a:p>
            <a:pPr>
              <a:buFont typeface="Arial" pitchFamily="34" charset="0"/>
              <a:buChar char="•"/>
            </a:pPr>
            <a:r>
              <a:rPr lang="fr-FR" dirty="0">
                <a:solidFill>
                  <a:srgbClr val="404040"/>
                </a:solidFill>
                <a:ea typeface="Adobe Gothic Std B"/>
              </a:rPr>
              <a:t> GUI du jeu</a:t>
            </a:r>
          </a:p>
          <a:p>
            <a:pPr>
              <a:buFont typeface="Arial" pitchFamily="34" charset="0"/>
              <a:buChar char="•"/>
            </a:pPr>
            <a:endParaRPr lang="fr-FR" sz="1000" dirty="0">
              <a:solidFill>
                <a:srgbClr val="404040"/>
              </a:solidFill>
              <a:ea typeface="Adobe Gothic Std B"/>
            </a:endParaRPr>
          </a:p>
          <a:p>
            <a:pPr>
              <a:buFont typeface="Arial" pitchFamily="34" charset="0"/>
              <a:buChar char="•"/>
            </a:pPr>
            <a:r>
              <a:rPr lang="fr-FR" dirty="0">
                <a:solidFill>
                  <a:srgbClr val="404040"/>
                </a:solidFill>
                <a:ea typeface="Adobe Gothic Std B"/>
              </a:rPr>
              <a:t> Avoir un fond sonore</a:t>
            </a:r>
          </a:p>
          <a:p>
            <a:pPr>
              <a:buFont typeface="Arial" pitchFamily="34" charset="0"/>
              <a:buChar char="•"/>
            </a:pPr>
            <a:endParaRPr lang="fr-FR" sz="1000" dirty="0">
              <a:solidFill>
                <a:srgbClr val="404040"/>
              </a:solidFill>
              <a:ea typeface="Adobe Gothic Std B"/>
            </a:endParaRPr>
          </a:p>
          <a:p>
            <a:pPr>
              <a:buFont typeface="Arial" pitchFamily="34" charset="0"/>
              <a:buChar char="•"/>
            </a:pPr>
            <a:r>
              <a:rPr lang="fr-FR" dirty="0">
                <a:solidFill>
                  <a:srgbClr val="404040"/>
                </a:solidFill>
                <a:ea typeface="Adobe Gothic Std B"/>
              </a:rPr>
              <a:t> Éditeur de niveau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-142908" y="0"/>
            <a:ext cx="2071702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Objectifs à atteindre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714844" y="1857370"/>
            <a:ext cx="44291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>
                <a:solidFill>
                  <a:srgbClr val="404040"/>
                </a:solidFill>
                <a:ea typeface="Adobe Gothic Std B"/>
              </a:rPr>
              <a:t> Avoir un jeu parfaitement opérationnel</a:t>
            </a:r>
          </a:p>
          <a:p>
            <a:pPr>
              <a:buFont typeface="Arial" pitchFamily="34" charset="0"/>
              <a:buChar char="•"/>
            </a:pPr>
            <a:endParaRPr lang="fr-FR" sz="1000" dirty="0"/>
          </a:p>
          <a:p>
            <a:pPr>
              <a:buFont typeface="Arial" pitchFamily="34" charset="0"/>
              <a:buChar char="•"/>
            </a:pPr>
            <a:r>
              <a:rPr lang="fr-FR" dirty="0">
                <a:solidFill>
                  <a:srgbClr val="404040"/>
                </a:solidFill>
                <a:ea typeface="Adobe Gothic Std B"/>
              </a:rPr>
              <a:t> Plusieurs niveaux jouables</a:t>
            </a:r>
          </a:p>
          <a:p>
            <a:pPr>
              <a:buFont typeface="Arial" pitchFamily="34" charset="0"/>
              <a:buChar char="•"/>
            </a:pPr>
            <a:endParaRPr lang="fr-FR" sz="1000" dirty="0">
              <a:solidFill>
                <a:srgbClr val="404040"/>
              </a:solidFill>
              <a:ea typeface="Adobe Gothic Std B"/>
            </a:endParaRPr>
          </a:p>
          <a:p>
            <a:pPr>
              <a:buFont typeface="Arial" pitchFamily="34" charset="0"/>
              <a:buChar char="•"/>
            </a:pPr>
            <a:r>
              <a:rPr lang="fr-FR" dirty="0">
                <a:solidFill>
                  <a:srgbClr val="404040"/>
                </a:solidFill>
                <a:ea typeface="Adobe Gothic Std B"/>
              </a:rPr>
              <a:t> Menu principal</a:t>
            </a:r>
          </a:p>
          <a:p>
            <a:pPr>
              <a:buFont typeface="Arial" pitchFamily="34" charset="0"/>
              <a:buChar char="•"/>
            </a:pPr>
            <a:endParaRPr lang="fr-FR" sz="1000" dirty="0">
              <a:solidFill>
                <a:schemeClr val="tx1">
                  <a:lumMod val="75000"/>
                  <a:lumOff val="25000"/>
                </a:schemeClr>
              </a:solidFill>
              <a:ea typeface="Adobe Gothic Std B"/>
            </a:endParaRPr>
          </a:p>
          <a:p>
            <a:pPr>
              <a:buFont typeface="Arial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/>
              </a:rPr>
              <a:t> Internationalisation (via localisation) du jeu</a:t>
            </a:r>
          </a:p>
          <a:p>
            <a:pPr>
              <a:buFont typeface="Arial" pitchFamily="34" charset="0"/>
              <a:buChar char="•"/>
            </a:pPr>
            <a:endParaRPr lang="fr-F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/>
              </a:rPr>
              <a:t> Générateur 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ea typeface="Adobe Gothic Std B"/>
              </a:rPr>
              <a:t>de niveaux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27343" y="1203325"/>
            <a:ext cx="3200095" cy="369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Période</a:t>
            </a:r>
            <a:r>
              <a:rPr lang="fr-FR"/>
              <a:t> </a:t>
            </a:r>
            <a:r>
              <a:rPr lang="fr-FR" smtClean="0"/>
              <a:t>1</a:t>
            </a:r>
            <a:endParaRPr lang="fr-FR" dirty="0"/>
          </a:p>
        </p:txBody>
      </p:sp>
      <p:sp>
        <p:nvSpPr>
          <p:cNvPr id="9" name="ZoneTexte 1"/>
          <p:cNvSpPr txBox="1"/>
          <p:nvPr/>
        </p:nvSpPr>
        <p:spPr>
          <a:xfrm>
            <a:off x="4758782" y="1203325"/>
            <a:ext cx="3794668" cy="3698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dirty="0"/>
              <a:t>Période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fr-FR" dirty="0" smtClean="0"/>
              <a:t>Le </a:t>
            </a:r>
            <a:r>
              <a:rPr lang="fr-FR" dirty="0" err="1" smtClean="0"/>
              <a:t>Json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10" name="Chevron 9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78940" y="1318696"/>
            <a:ext cx="2921156" cy="3477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Légèreté</a:t>
            </a:r>
          </a:p>
          <a:p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Facile à lire</a:t>
            </a:r>
          </a:p>
          <a:p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Peu verbeux</a:t>
            </a:r>
          </a:p>
          <a:p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Facile d'utilisation</a:t>
            </a:r>
          </a:p>
          <a:p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Notation objet intuitive</a:t>
            </a:r>
          </a:p>
          <a:p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Image 10"/>
          <p:cNvPicPr/>
          <p:nvPr/>
        </p:nvPicPr>
        <p:blipFill>
          <a:blip r:embed="rId3"/>
          <a:stretch/>
        </p:blipFill>
        <p:spPr>
          <a:xfrm>
            <a:off x="3312000" y="1224000"/>
            <a:ext cx="4791240" cy="253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402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fr-FR" dirty="0"/>
              <a:t>Internationalisation</a:t>
            </a:r>
          </a:p>
        </p:txBody>
      </p:sp>
      <p:sp>
        <p:nvSpPr>
          <p:cNvPr id="10" name="Chevron 9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437096" y="3956114"/>
            <a:ext cx="292486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Traduit aussi les éléments en dehors de la scène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1125468" y="3956114"/>
            <a:ext cx="202927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Traduction automatique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303826" y="4266795"/>
            <a:ext cx="202927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Evolutivité</a:t>
            </a:r>
          </a:p>
        </p:txBody>
      </p:sp>
      <p:pic>
        <p:nvPicPr>
          <p:cNvPr id="3" name="Image 2" descr="Internationalis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88" y="1105469"/>
            <a:ext cx="6688217" cy="251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4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662" y="1388805"/>
            <a:ext cx="5076056" cy="2855282"/>
          </a:xfrm>
          <a:prstGeom prst="rect">
            <a:avLst/>
          </a:prstGeom>
        </p:spPr>
      </p:pic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Problème : </a:t>
            </a:r>
            <a:r>
              <a:rPr lang="fr-FR"/>
              <a:t>Menu d'actions</a:t>
            </a:r>
            <a:endParaRPr lang="fr-FR" dirty="0"/>
          </a:p>
        </p:txBody>
      </p:sp>
      <p:sp>
        <p:nvSpPr>
          <p:cNvPr id="8" name="TextBox 16"/>
          <p:cNvSpPr txBox="1"/>
          <p:nvPr/>
        </p:nvSpPr>
        <p:spPr>
          <a:xfrm>
            <a:off x="377595" y="1771486"/>
            <a:ext cx="3214710" cy="1946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User Interface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  <a:p>
            <a:pPr algn="just"/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  <a:p>
            <a:pPr algn="just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Ne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bouge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 pas avec la camera</a:t>
            </a:r>
          </a:p>
          <a:p>
            <a:pPr algn="just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Généralement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 devant les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autres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éléments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53661" y="3867894"/>
            <a:ext cx="4246730" cy="376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8100391" y="3364264"/>
            <a:ext cx="843817" cy="879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815264" y="1771486"/>
            <a:ext cx="252680" cy="1016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hevron 8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</p:spTree>
    <p:extLst>
      <p:ext uri="{BB962C8B-B14F-4D97-AF65-F5344CB8AC3E}">
        <p14:creationId xmlns:p14="http://schemas.microsoft.com/office/powerpoint/2010/main" val="210968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 marL="0" indent="0"/>
            <a:r>
              <a:rPr lang="fr-FR" dirty="0"/>
              <a:t>Problème : </a:t>
            </a:r>
            <a:r>
              <a:rPr lang="fr-FR"/>
              <a:t>Menu d'actions</a:t>
            </a:r>
            <a:endParaRPr lang="fr-FR" dirty="0"/>
          </a:p>
        </p:txBody>
      </p:sp>
      <p:sp>
        <p:nvSpPr>
          <p:cNvPr id="8" name="TextBox 16"/>
          <p:cNvSpPr txBox="1"/>
          <p:nvPr/>
        </p:nvSpPr>
        <p:spPr>
          <a:xfrm>
            <a:off x="393413" y="1702522"/>
            <a:ext cx="3341687" cy="222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Passer de non UI à UI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  <a:p>
            <a:pPr algn="just"/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  <a:p>
            <a:pPr algn="just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Pas de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méthode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 trouvée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  <a:p>
            <a:pPr algn="just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2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 essais d'implémentation pour passer un élément du jeu au menu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662" y="1388805"/>
            <a:ext cx="5076056" cy="28552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53662" y="3867894"/>
            <a:ext cx="4246730" cy="376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8100391" y="3364264"/>
            <a:ext cx="843817" cy="879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815264" y="1771486"/>
            <a:ext cx="252680" cy="1016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6300192" y="3507854"/>
            <a:ext cx="0" cy="5760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</p:spTree>
    <p:extLst>
      <p:ext uri="{BB962C8B-B14F-4D97-AF65-F5344CB8AC3E}">
        <p14:creationId xmlns:p14="http://schemas.microsoft.com/office/powerpoint/2010/main" val="152703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fr-FR" dirty="0"/>
              <a:t>Problème : Menu d'actions (du jeu au menu)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411071" y="1138238"/>
            <a:ext cx="7997917" cy="530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Première implémentation: aucune interaction entre les deux plans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  <a:p>
            <a:pPr algn="just"/>
            <a:endParaRPr lang="fr-FR" sz="1050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</p:txBody>
      </p:sp>
      <p:sp>
        <p:nvSpPr>
          <p:cNvPr id="9" name="Chevron 8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03225" y="1583647"/>
            <a:ext cx="7094538" cy="267765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fr-FR" sz="1400" dirty="0">
                <a:latin typeface="Courier New"/>
              </a:rPr>
              <a:t>Début</a:t>
            </a:r>
          </a:p>
          <a:p>
            <a:r>
              <a:rPr lang="fr-FR" sz="1400" dirty="0">
                <a:latin typeface="Courier New"/>
              </a:rPr>
              <a:t>    L’élément se fait déplacer</a:t>
            </a:r>
          </a:p>
          <a:p>
            <a:r>
              <a:rPr lang="fr-FR" sz="1400" dirty="0">
                <a:latin typeface="Courier New"/>
              </a:rPr>
              <a:t>    L’élément dit au menu qu’elle se fait déplacer</a:t>
            </a:r>
          </a:p>
          <a:p>
            <a:r>
              <a:rPr lang="fr-FR" sz="1400" dirty="0">
                <a:latin typeface="Courier New"/>
              </a:rPr>
              <a:t>    Le menu sauvegarde la référence de l’élément</a:t>
            </a:r>
          </a:p>
          <a:p>
            <a:r>
              <a:rPr lang="fr-FR" sz="1400" dirty="0">
                <a:latin typeface="Courier New"/>
              </a:rPr>
              <a:t>    Lorsqu’on passe son doigt sur le menu :</a:t>
            </a:r>
          </a:p>
          <a:p>
            <a:r>
              <a:rPr lang="fr-FR" sz="1400" dirty="0">
                <a:latin typeface="Courier New"/>
              </a:rPr>
              <a:t>        Le menu regarde s’il a une référence sauvegardée</a:t>
            </a:r>
          </a:p>
          <a:p>
            <a:r>
              <a:rPr lang="fr-FR" sz="1400" dirty="0">
                <a:latin typeface="Courier New"/>
              </a:rPr>
              <a:t>        Si oui :</a:t>
            </a:r>
          </a:p>
          <a:p>
            <a:r>
              <a:rPr lang="fr-FR" sz="1400" dirty="0">
                <a:latin typeface="Courier New"/>
              </a:rPr>
              <a:t>            Le menu dit à l’élément de s’autodétruire</a:t>
            </a:r>
          </a:p>
          <a:p>
            <a:r>
              <a:rPr lang="fr-FR" sz="1400" dirty="0">
                <a:latin typeface="Courier New"/>
              </a:rPr>
              <a:t>            Le menu augmente le nombre d’éléments restant</a:t>
            </a:r>
          </a:p>
          <a:p>
            <a:r>
              <a:rPr lang="fr-FR" sz="1400" dirty="0">
                <a:latin typeface="Courier New"/>
              </a:rPr>
              <a:t>        Fin si</a:t>
            </a:r>
          </a:p>
          <a:p>
            <a:r>
              <a:rPr lang="fr-FR" sz="1400" dirty="0">
                <a:latin typeface="Courier New"/>
              </a:rPr>
              <a:t>    Fin lorsque</a:t>
            </a:r>
          </a:p>
          <a:p>
            <a:r>
              <a:rPr lang="fr-FR" sz="1400" dirty="0">
                <a:latin typeface="Courier New"/>
              </a:rPr>
              <a:t>Fin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61963" y="3787043"/>
            <a:ext cx="8377237" cy="83099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r"/>
            <a:r>
              <a:rPr lang="fr-FR" sz="1600" b="1" u="sng" dirty="0">
                <a:solidFill>
                  <a:srgbClr val="FF0000"/>
                </a:solidFill>
              </a:rPr>
              <a:t>Problèmes :</a:t>
            </a:r>
            <a:endParaRPr lang="fr-FR" b="1" u="sng" dirty="0">
              <a:solidFill>
                <a:srgbClr val="FF0000"/>
              </a:solidFill>
            </a:endParaRPr>
          </a:p>
          <a:p>
            <a:pPr algn="r"/>
            <a:r>
              <a:rPr lang="fr-FR" sz="1600" b="1" dirty="0">
                <a:solidFill>
                  <a:srgbClr val="FF0000"/>
                </a:solidFill>
              </a:rPr>
              <a:t>Possibilité de destructions d'éléments sans raison apparentes</a:t>
            </a:r>
            <a:endParaRPr lang="fr-FR" b="1" dirty="0">
              <a:solidFill>
                <a:srgbClr val="FF0000"/>
              </a:solidFill>
            </a:endParaRPr>
          </a:p>
          <a:p>
            <a:pPr algn="r"/>
            <a:r>
              <a:rPr lang="fr-FR" sz="1600" b="1" dirty="0">
                <a:solidFill>
                  <a:srgbClr val="FF0000"/>
                </a:solidFill>
                <a:latin typeface="Calibri"/>
              </a:rPr>
              <a:t>Le menu gère tout : plus compliqué d'ajouter un élément d'action par la suite</a:t>
            </a:r>
            <a:endParaRPr lang="fr-FR" b="1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912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fr-FR" dirty="0"/>
              <a:t>Problème : Menu d'actions </a:t>
            </a:r>
            <a:r>
              <a:rPr lang="fr-FR" dirty="0">
                <a:latin typeface="Segoe UI Black" charset="0"/>
              </a:rPr>
              <a:t>(du jeu au menu)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396301" y="1138238"/>
            <a:ext cx="6526787" cy="530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Seconde implémentation: les </a:t>
            </a:r>
            <a:r>
              <a:rPr lang="fr-FR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colliders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  <a:p>
            <a:endParaRPr lang="fr-FR" sz="1050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</p:txBody>
      </p:sp>
      <p:sp>
        <p:nvSpPr>
          <p:cNvPr id="9" name="Chevron 8"/>
          <p:cNvSpPr/>
          <p:nvPr/>
        </p:nvSpPr>
        <p:spPr>
          <a:xfrm>
            <a:off x="5000628" y="0"/>
            <a:ext cx="2143140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Développement du jeu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96875" y="1554163"/>
            <a:ext cx="7961732" cy="28931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fr-FR" sz="1400" dirty="0">
                <a:latin typeface="Courier New" charset="0"/>
              </a:rPr>
              <a:t>Début</a:t>
            </a:r>
          </a:p>
          <a:p>
            <a:endParaRPr lang="fr-FR" sz="1400" dirty="0">
              <a:latin typeface="Courier New" charset="0"/>
            </a:endParaRPr>
          </a:p>
          <a:p>
            <a:r>
              <a:rPr lang="fr-FR" sz="1400" dirty="0">
                <a:latin typeface="Courier New" charset="0"/>
              </a:rPr>
              <a:t>    L’élément a une collision avec le </a:t>
            </a:r>
            <a:r>
              <a:rPr lang="fr-FR" sz="1400" dirty="0" err="1">
                <a:latin typeface="Courier New" charset="0"/>
              </a:rPr>
              <a:t>collider</a:t>
            </a:r>
            <a:r>
              <a:rPr lang="fr-FR" sz="1400" dirty="0">
                <a:latin typeface="Courier New" charset="0"/>
              </a:rPr>
              <a:t> du bouton du menu.</a:t>
            </a:r>
          </a:p>
          <a:p>
            <a:endParaRPr lang="fr-FR" sz="1400" dirty="0">
              <a:latin typeface="Courier New" charset="0"/>
            </a:endParaRPr>
          </a:p>
          <a:p>
            <a:r>
              <a:rPr lang="fr-FR" sz="1400" dirty="0">
                <a:latin typeface="Courier New"/>
              </a:rPr>
              <a:t>    </a:t>
            </a:r>
            <a:r>
              <a:rPr lang="fr-FR" sz="1400" dirty="0">
                <a:latin typeface="Courier New" charset="0"/>
              </a:rPr>
              <a:t>Si l’élément est celui associé au bouton du menu</a:t>
            </a:r>
          </a:p>
          <a:p>
            <a:endParaRPr lang="fr-FR" sz="1400" dirty="0">
              <a:latin typeface="Courier New" charset="0"/>
            </a:endParaRPr>
          </a:p>
          <a:p>
            <a:r>
              <a:rPr lang="fr-FR" sz="1400" dirty="0">
                <a:latin typeface="Courier New"/>
              </a:rPr>
              <a:t>        </a:t>
            </a:r>
            <a:r>
              <a:rPr lang="fr-FR" sz="1400" dirty="0">
                <a:latin typeface="Courier New" charset="0"/>
              </a:rPr>
              <a:t>Le bouton du menu dit à l’élément de s’autodétruire</a:t>
            </a:r>
          </a:p>
          <a:p>
            <a:endParaRPr lang="fr-FR" sz="1400" dirty="0">
              <a:latin typeface="Courier New" charset="0"/>
            </a:endParaRPr>
          </a:p>
          <a:p>
            <a:r>
              <a:rPr lang="fr-FR" sz="1400" dirty="0">
                <a:latin typeface="Courier New"/>
              </a:rPr>
              <a:t>        </a:t>
            </a:r>
            <a:r>
              <a:rPr lang="fr-FR" sz="1400" dirty="0">
                <a:latin typeface="Courier New" charset="0"/>
              </a:rPr>
              <a:t>Le bouton du menu augmente le nombre d’éléments restant</a:t>
            </a:r>
          </a:p>
          <a:p>
            <a:endParaRPr lang="fr-FR" sz="1400" dirty="0">
              <a:latin typeface="Courier New" charset="0"/>
            </a:endParaRPr>
          </a:p>
          <a:p>
            <a:r>
              <a:rPr lang="fr-FR" sz="1400" dirty="0">
                <a:latin typeface="Courier New" charset="0"/>
              </a:rPr>
              <a:t>    Fin si</a:t>
            </a:r>
          </a:p>
          <a:p>
            <a:endParaRPr lang="fr-FR" sz="1400" dirty="0">
              <a:latin typeface="Courier New" charset="0"/>
            </a:endParaRPr>
          </a:p>
          <a:p>
            <a:r>
              <a:rPr lang="fr-FR" sz="1400" dirty="0">
                <a:latin typeface="Courier New"/>
              </a:rPr>
              <a:t>Fin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6736017" y="4022298"/>
            <a:ext cx="2393408" cy="5847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fr-FR" sz="1600" i="1" dirty="0" err="1"/>
              <a:t>Collider</a:t>
            </a:r>
            <a:r>
              <a:rPr lang="fr-FR" sz="1600" i="1" dirty="0"/>
              <a:t> </a:t>
            </a:r>
            <a:r>
              <a:rPr lang="fr-FR" sz="1600" i="1"/>
              <a:t>: </a:t>
            </a:r>
            <a:r>
              <a:rPr lang="fr-FR" sz="1600" i="1"/>
              <a:t>composant</a:t>
            </a:r>
            <a:r>
              <a:rPr lang="fr-FR" sz="1600" i="1"/>
              <a:t> </a:t>
            </a:r>
            <a:r>
              <a:rPr lang="fr-FR" sz="1600" i="1" smtClean="0"/>
              <a:t>qui </a:t>
            </a:r>
            <a:r>
              <a:rPr lang="fr-FR" sz="1600" i="1" dirty="0"/>
              <a:t>détecte les collisions.</a:t>
            </a:r>
          </a:p>
        </p:txBody>
      </p:sp>
    </p:spTree>
    <p:extLst>
      <p:ext uri="{BB962C8B-B14F-4D97-AF65-F5344CB8AC3E}">
        <p14:creationId xmlns:p14="http://schemas.microsoft.com/office/powerpoint/2010/main" val="291097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apture Menu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064" y="944118"/>
            <a:ext cx="4354465" cy="3363705"/>
          </a:xfrm>
          <a:prstGeom prst="rect">
            <a:avLst/>
          </a:prstGeom>
        </p:spPr>
      </p:pic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Bilan de l’avancée</a:t>
            </a:r>
          </a:p>
        </p:txBody>
      </p:sp>
      <p:sp>
        <p:nvSpPr>
          <p:cNvPr id="8" name="Chevron 7"/>
          <p:cNvSpPr/>
          <p:nvPr/>
        </p:nvSpPr>
        <p:spPr>
          <a:xfrm>
            <a:off x="7000892" y="0"/>
            <a:ext cx="2286016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Conclusion et perspectives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64213" y="1924830"/>
            <a:ext cx="3357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Jeu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 fonctionnel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10 niveaux jouables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 arcade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Editeur de niveau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1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Autofit/>
          </a:bodyPr>
          <a:lstStyle/>
          <a:p>
            <a:r>
              <a:rPr lang="fr-FR" sz="2400" dirty="0"/>
              <a:t>Ce qu'on aurait aimé rajouter</a:t>
            </a:r>
          </a:p>
        </p:txBody>
      </p:sp>
      <p:sp>
        <p:nvSpPr>
          <p:cNvPr id="5" name="Chevron 4"/>
          <p:cNvSpPr/>
          <p:nvPr/>
        </p:nvSpPr>
        <p:spPr>
          <a:xfrm>
            <a:off x="7000892" y="0"/>
            <a:ext cx="2286016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Conclusion et perspectives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016016" y="1764167"/>
            <a:ext cx="7152114" cy="215423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3F3F3F"/>
                </a:solidFill>
              </a:rPr>
              <a:t>Effets sonores (explosion, voiture qui roule, etc.)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3F3F3F"/>
                </a:solidFill>
              </a:rPr>
              <a:t>Tutoriel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3F3F3F"/>
                </a:solidFill>
              </a:rPr>
              <a:t>Réseaux Sociaux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3F3F3F"/>
                </a:solidFill>
              </a:rPr>
              <a:t>Google Play Services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50908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Autofit/>
          </a:bodyPr>
          <a:lstStyle/>
          <a:p>
            <a:r>
              <a:rPr lang="fr-FR" sz="2400" dirty="0"/>
              <a:t>Ce que ce projet nous a apporté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1032011" y="1714500"/>
            <a:ext cx="7178240" cy="2092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Découverte de nouveaux outils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Unity 3D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fr-F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fr-F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Première création de jeu vidéo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Travail de groupe sur un projet long</a:t>
            </a:r>
          </a:p>
        </p:txBody>
      </p:sp>
      <p:sp>
        <p:nvSpPr>
          <p:cNvPr id="5" name="Chevron 4"/>
          <p:cNvSpPr/>
          <p:nvPr/>
        </p:nvSpPr>
        <p:spPr>
          <a:xfrm>
            <a:off x="7000892" y="0"/>
            <a:ext cx="2286016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Conclusion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95609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Autofit/>
          </a:bodyPr>
          <a:lstStyle/>
          <a:p>
            <a:r>
              <a:rPr lang="fr-FR" sz="2400" dirty="0"/>
              <a:t>Fin</a:t>
            </a:r>
          </a:p>
        </p:txBody>
      </p:sp>
      <p:sp>
        <p:nvSpPr>
          <p:cNvPr id="5" name="Chevron 4"/>
          <p:cNvSpPr/>
          <p:nvPr/>
        </p:nvSpPr>
        <p:spPr>
          <a:xfrm>
            <a:off x="7000892" y="0"/>
            <a:ext cx="2286016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Conclusion et perspectives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991248" y="1939017"/>
            <a:ext cx="7152114" cy="1384995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fr-FR" sz="3200" b="1" dirty="0">
                <a:solidFill>
                  <a:srgbClr val="3F3F3F"/>
                </a:solidFill>
              </a:rPr>
              <a:t>Merci de votre attention !</a:t>
            </a:r>
          </a:p>
          <a:p>
            <a:pPr algn="ctr"/>
            <a:endParaRPr lang="fr-FR" sz="2000" dirty="0">
              <a:solidFill>
                <a:srgbClr val="3F3F3F"/>
              </a:solidFill>
            </a:endParaRPr>
          </a:p>
          <a:p>
            <a:pPr algn="ctr"/>
            <a:r>
              <a:rPr lang="fr-FR" sz="3200" b="1" dirty="0">
                <a:solidFill>
                  <a:srgbClr val="3F3F3F"/>
                </a:solidFill>
              </a:rPr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425338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Plan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1214414" y="1157794"/>
            <a:ext cx="4461902" cy="33855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endParaRPr lang="fr-FR" sz="1000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 </a:t>
            </a: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Gestion de projet</a:t>
            </a:r>
          </a:p>
          <a:p>
            <a:endParaRPr lang="fr-FR" sz="1000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 </a:t>
            </a: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Outils utilisés</a:t>
            </a:r>
          </a:p>
          <a:p>
            <a:pPr lvl="1">
              <a:buFont typeface="Courier New" pitchFamily="49" charset="0"/>
              <a:buChar char="o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Unity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 3D</a:t>
            </a:r>
          </a:p>
          <a:p>
            <a:pPr lvl="1">
              <a:buFont typeface="Courier New" pitchFamily="49" charset="0"/>
              <a:buChar char="o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 Git &amp; GitHub</a:t>
            </a:r>
          </a:p>
          <a:p>
            <a:pPr lvl="1">
              <a:buFont typeface="Courier New" pitchFamily="49" charset="0"/>
              <a:buChar char="o"/>
            </a:pP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GraphicsGale</a:t>
            </a:r>
            <a:endParaRPr lang="fr-FR" sz="1600" b="1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  <a:p>
            <a:pPr lvl="1">
              <a:buFont typeface="Wingdings" pitchFamily="2" charset="2"/>
              <a:buChar char="§"/>
            </a:pPr>
            <a:endParaRPr lang="fr-FR" sz="1000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 </a:t>
            </a: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Développement du jeu</a:t>
            </a:r>
          </a:p>
          <a:p>
            <a:pPr lvl="1">
              <a:buFont typeface="Courier New" pitchFamily="49" charset="0"/>
              <a:buChar char="o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 Conception</a:t>
            </a:r>
          </a:p>
          <a:p>
            <a:pPr lvl="1">
              <a:buFont typeface="Courier New" pitchFamily="49" charset="0"/>
              <a:buChar char="o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Adobe Gothic Std B" pitchFamily="34" charset="-128"/>
              </a:rPr>
              <a:t> Fonctionnement des éléments essentiels</a:t>
            </a:r>
          </a:p>
          <a:p>
            <a:pPr lvl="1">
              <a:buFont typeface="Wingdings" pitchFamily="2" charset="2"/>
              <a:buChar char="Ø"/>
            </a:pP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  <a:p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  <a:p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  <a:p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  <a:ea typeface="Adobe Gothic Std B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Diagramme de Gantt réel : Première période</a:t>
            </a:r>
            <a:endParaRPr lang="fr-FR" dirty="0"/>
          </a:p>
        </p:txBody>
      </p:sp>
      <p:sp>
        <p:nvSpPr>
          <p:cNvPr id="7" name="Chevron 6"/>
          <p:cNvSpPr/>
          <p:nvPr/>
        </p:nvSpPr>
        <p:spPr>
          <a:xfrm>
            <a:off x="1714480" y="0"/>
            <a:ext cx="1857388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Gestion de projet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518550"/>
            <a:ext cx="9144000" cy="2598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495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Diagramme de Gantt réel </a:t>
            </a:r>
            <a:r>
              <a:rPr lang="fr-FR" dirty="0" smtClean="0"/>
              <a:t>: Seconde </a:t>
            </a:r>
            <a:r>
              <a:rPr lang="fr-FR" dirty="0"/>
              <a:t>période</a:t>
            </a:r>
            <a:endParaRPr lang="fr-FR" dirty="0"/>
          </a:p>
        </p:txBody>
      </p:sp>
      <p:sp>
        <p:nvSpPr>
          <p:cNvPr id="7" name="Chevron 6"/>
          <p:cNvSpPr/>
          <p:nvPr/>
        </p:nvSpPr>
        <p:spPr>
          <a:xfrm>
            <a:off x="1714480" y="0"/>
            <a:ext cx="1857388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Gestion de projet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601828"/>
            <a:ext cx="9144000" cy="24289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638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Unity 3D</a:t>
            </a:r>
          </a:p>
        </p:txBody>
      </p:sp>
      <p:sp>
        <p:nvSpPr>
          <p:cNvPr id="3" name="Chevron 2"/>
          <p:cNvSpPr/>
          <p:nvPr/>
        </p:nvSpPr>
        <p:spPr>
          <a:xfrm>
            <a:off x="3357554" y="0"/>
            <a:ext cx="1857388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Outils utilisés</a:t>
            </a:r>
          </a:p>
        </p:txBody>
      </p:sp>
      <p:pic>
        <p:nvPicPr>
          <p:cNvPr id="1026" name="Picture 2" descr="F:\unit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9322" y="1643056"/>
            <a:ext cx="1976438" cy="1976438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642910" y="1571618"/>
            <a:ext cx="600079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Moteur de jeu professionnel</a:t>
            </a:r>
          </a:p>
          <a:p>
            <a:pPr lvl="1">
              <a:buFont typeface="Courier New" pitchFamily="49" charset="0"/>
              <a:buChar char="o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Ensemble de composants logiciels</a:t>
            </a:r>
          </a:p>
          <a:p>
            <a:pPr lvl="1">
              <a:buFont typeface="Courier New" pitchFamily="49" charset="0"/>
              <a:buChar char="o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Gestion des entrées/sorties (clic souris…)</a:t>
            </a:r>
          </a:p>
          <a:p>
            <a:pPr lvl="1">
              <a:buFont typeface="Courier New" pitchFamily="49" charset="0"/>
              <a:buChar char="o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Gestion de la partie graphique</a:t>
            </a:r>
          </a:p>
          <a:p>
            <a:pPr lvl="1">
              <a:buFont typeface="Courier New" pitchFamily="49" charset="0"/>
              <a:buChar char="o"/>
            </a:pPr>
            <a:endParaRPr lang="fr-F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Licence </a:t>
            </a:r>
            <a:r>
              <a:rPr lang="fr-F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gratuite 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fr-F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CA &lt; 100 000$)</a:t>
            </a:r>
            <a:endParaRPr lang="fr-F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Multi-plateforme</a:t>
            </a:r>
            <a:r>
              <a:rPr lang="fr-F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( Android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fr-F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PC, etc …) </a:t>
            </a:r>
            <a:endParaRPr lang="fr-F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Utilisé par beaucoup de développeurs de jeux</a:t>
            </a:r>
          </a:p>
          <a:p>
            <a:pPr>
              <a:buFont typeface="Arial" pitchFamily="34" charset="0"/>
              <a:buChar char="•"/>
            </a:pPr>
            <a:endParaRPr lang="fr-F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160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</a:rPr>
              <a:t>Gestion de l'intégralité du cycle de vie de l'application Android</a:t>
            </a:r>
            <a:endParaRPr lang="fr-FR" sz="16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1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err="1"/>
              <a:t>Unity</a:t>
            </a:r>
            <a:r>
              <a:rPr lang="fr-FR" dirty="0"/>
              <a:t> 3D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000114"/>
            <a:ext cx="6786610" cy="364371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6" name="Chevron 5"/>
          <p:cNvSpPr/>
          <p:nvPr/>
        </p:nvSpPr>
        <p:spPr>
          <a:xfrm>
            <a:off x="3357554" y="0"/>
            <a:ext cx="1857388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Outils utilisés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000892" y="1214428"/>
            <a:ext cx="203617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Scene</a:t>
            </a: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Représente ce que l’utilisateur voit à l’écran quand il joue.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Hierarchy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Liste des objets sur la </a:t>
            </a:r>
            <a:r>
              <a:rPr lang="fr-FR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Scene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Inspector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Détails sur l’objet sélectionné.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Liste des dossiers et fichiers du projet.</a:t>
            </a:r>
          </a:p>
        </p:txBody>
      </p:sp>
      <p:sp>
        <p:nvSpPr>
          <p:cNvPr id="7" name="Rectangle 6"/>
          <p:cNvSpPr/>
          <p:nvPr/>
        </p:nvSpPr>
        <p:spPr>
          <a:xfrm>
            <a:off x="1500166" y="1314450"/>
            <a:ext cx="4071966" cy="1971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42844" y="1314450"/>
            <a:ext cx="1285884" cy="1971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42844" y="3286130"/>
            <a:ext cx="5429288" cy="1285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572132" y="1314450"/>
            <a:ext cx="1357322" cy="2686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57158" y="2143122"/>
            <a:ext cx="1000132" cy="307777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Hierarchy</a:t>
            </a:r>
            <a:endParaRPr lang="fr-FR" sz="1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3357554" y="1357304"/>
            <a:ext cx="1000132" cy="307777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Scene</a:t>
            </a:r>
            <a:endParaRPr lang="fr-FR" sz="1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5857884" y="3500444"/>
            <a:ext cx="1000132" cy="307777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Inspector</a:t>
            </a:r>
            <a:endParaRPr lang="fr-FR" sz="1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286248" y="4071948"/>
            <a:ext cx="1000132" cy="307777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01468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Git &amp; GitHub</a:t>
            </a:r>
          </a:p>
        </p:txBody>
      </p:sp>
      <p:sp>
        <p:nvSpPr>
          <p:cNvPr id="3" name="Chevron 2"/>
          <p:cNvSpPr/>
          <p:nvPr/>
        </p:nvSpPr>
        <p:spPr>
          <a:xfrm>
            <a:off x="3357554" y="0"/>
            <a:ext cx="1857388" cy="214296"/>
          </a:xfrm>
          <a:prstGeom prst="chevron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w Cen MT Condensed" pitchFamily="34" charset="0"/>
              </a:rPr>
              <a:t>Outils utilisés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500034" y="1745863"/>
            <a:ext cx="8229600" cy="33944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Gestionnaire de version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Gestionnaire de concurrence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Stockage de données en ligne grâce au serveur GitHub</a:t>
            </a:r>
          </a:p>
        </p:txBody>
      </p:sp>
      <p:pic>
        <p:nvPicPr>
          <p:cNvPr id="2" name="Image 1" descr="Git_GitHu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396" y="1622230"/>
            <a:ext cx="2743200" cy="129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3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  <p:tag name="ARTICULATE_REFERENCE_ID" val="41d1c097-02cd-4dd5-8ee1-cd89392670b6"/>
  <p:tag name="ARTICULATE_SLIDE_COUNT" val="5"/>
  <p:tag name="ARTICULATE_REFERENCE_COUNT" val="0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TAG_BACKING_FORM_KEY" val="6558178-c:\users\nicole\desktop\12daysoftabs\ppt\template3\ppttabstemplate3.pptx"/>
  <p:tag name="ARTICULATE_PRESENTER_VERSION" val="7"/>
  <p:tag name="ARTICULATE_USED_PAGE_ORIENTATION" val="1"/>
  <p:tag name="ARTICULATE_USED_PAGE_SIZ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2357</TotalTime>
  <Words>1465</Words>
  <Application>Microsoft Office PowerPoint</Application>
  <PresentationFormat>Affichage à l'écran (16:9)</PresentationFormat>
  <Paragraphs>838</Paragraphs>
  <Slides>39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8" baseType="lpstr">
      <vt:lpstr>Adobe Gothic Std B</vt:lpstr>
      <vt:lpstr>Arial</vt:lpstr>
      <vt:lpstr>Calibri</vt:lpstr>
      <vt:lpstr>Courier New</vt:lpstr>
      <vt:lpstr>Segoe UI Black</vt:lpstr>
      <vt:lpstr>Segoe UI Semibold</vt:lpstr>
      <vt:lpstr>Tw Cen MT Condensed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</dc:creator>
  <cp:lastModifiedBy>Bastien MOSNIER</cp:lastModifiedBy>
  <cp:revision>220</cp:revision>
  <dcterms:created xsi:type="dcterms:W3CDTF">2015-12-17T14:49:04Z</dcterms:created>
  <dcterms:modified xsi:type="dcterms:W3CDTF">2016-03-29T06:54:17Z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05583104-F724-460B-B9FD-996F86502E39</vt:lpwstr>
  </property>
  <property fmtid="{D5CDD505-2E9C-101B-9397-08002B2CF9AE}" pid="3" name="ArticulatePath">
    <vt:lpwstr>Presentation1</vt:lpwstr>
  </property>
  <property fmtid="{D5CDD505-2E9C-101B-9397-08002B2CF9AE}" pid="4" name="ArticulateProjectVersion">
    <vt:lpwstr>7</vt:lpwstr>
  </property>
  <property fmtid="{D5CDD505-2E9C-101B-9397-08002B2CF9AE}" pid="5" name="ArticulateUseProject">
    <vt:lpwstr>1</vt:lpwstr>
  </property>
  <property fmtid="{D5CDD505-2E9C-101B-9397-08002B2CF9AE}" pid="6" name="ArticulateProjectFull">
    <vt:lpwstr>C:\Users\Nicole\Desktop\12DaysofTabs\PPT\Template3\PPTTabsTemplate3.ppta</vt:lpwstr>
  </property>
</Properties>
</file>